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Lexend Light"/>
      <p:regular r:id="rId22"/>
      <p:bold r:id="rId23"/>
    </p:embeddedFont>
    <p:embeddedFont>
      <p:font typeface="Outfit"/>
      <p:regular r:id="rId24"/>
      <p:bold r:id="rId25"/>
    </p:embeddedFont>
    <p:embeddedFont>
      <p:font typeface="Lexend Medium"/>
      <p:regular r:id="rId26"/>
      <p:bold r:id="rId27"/>
    </p:embeddedFont>
    <p:embeddedFont>
      <p:font typeface="Lexend"/>
      <p:regular r:id="rId28"/>
      <p:bold r:id="rId29"/>
    </p:embeddedFont>
    <p:embeddedFont>
      <p:font typeface="Archivo Black"/>
      <p:regular r:id="rId30"/>
    </p:embeddedFont>
    <p:embeddedFont>
      <p:font typeface="Gill Sans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LexendLight-regular.fntdata"/><Relationship Id="rId21" Type="http://schemas.openxmlformats.org/officeDocument/2006/relationships/slide" Target="slides/slide17.xml"/><Relationship Id="rId24" Type="http://schemas.openxmlformats.org/officeDocument/2006/relationships/font" Target="fonts/Outfit-regular.fntdata"/><Relationship Id="rId23" Type="http://schemas.openxmlformats.org/officeDocument/2006/relationships/font" Target="fonts/Lexend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exendMedium-regular.fntdata"/><Relationship Id="rId25" Type="http://schemas.openxmlformats.org/officeDocument/2006/relationships/font" Target="fonts/Outfit-bold.fntdata"/><Relationship Id="rId28" Type="http://schemas.openxmlformats.org/officeDocument/2006/relationships/font" Target="fonts/Lexend-regular.fntdata"/><Relationship Id="rId27" Type="http://schemas.openxmlformats.org/officeDocument/2006/relationships/font" Target="fonts/Lexend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exen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GillSans-regular.fntdata"/><Relationship Id="rId30" Type="http://schemas.openxmlformats.org/officeDocument/2006/relationships/font" Target="fonts/ArchivoBlack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Gill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3BxQbQ8xKk-c3w5aVk3dVqotCY7r7k-7Pg3gbFA3nXQ/edit?usp=sharing" TargetMode="External"/><Relationship Id="rId3" Type="http://schemas.openxmlformats.org/officeDocument/2006/relationships/hyperlink" Target="https://rb.gy/lfbi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4b50889df6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4b50889d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https://docs.google.com/presentation/d/13BxQbQ8xKk-c3w5aVk3dVqotCY7r7k-7Pg3gbFA3nXQ/edit?usp=sharing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https://rb.gy/lfbiit</a:t>
            </a:r>
            <a:r>
              <a:rPr lang="zh-TW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76aaf76862_0_10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76aaf76862_0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76aaf76862_0_12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76aaf76862_0_1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76aaf76862_0_9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76aaf76862_0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76aaf76862_0_95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76aaf76862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76aaf76862_0_9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76aaf76862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76aaf76862_0_9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276aaf76862_0_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76aaf76862_0_8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76aaf76862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4b546fdf9f_4_1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4b546fdf9f_4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76aaf76862_0_6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76aaf76862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76aaf76862_0_99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76aaf76862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76aaf76862_0_10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76aaf76862_0_1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76aaf76862_0_10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76aaf76862_0_1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55d60368adde042a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55d60368adde042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eaf362b880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eaf362b8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76aaf76862_0_10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76aaf76862_0_1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76aaf76862_0_10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76aaf76862_0_1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d.pulipuli.info/aHR0cHM6Ly9zY3JpcHQuZ29vZ2xlLmNvbS9tYWNyb3Mvcy9BS2Z5Y2J5TnYwWVVJeFRBOGY2eXRkTER1cjRya2VVNDZxbzR5MEF3c2xSYUlLWXdaZmJCQ3U1My1JREMzZGFZQXNieTk3NEQvZXhlYw==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hyperlink" Target="mailto:chenyt@tku.edu.tw" TargetMode="External"/><Relationship Id="rId6" Type="http://schemas.openxmlformats.org/officeDocument/2006/relationships/image" Target="../media/image3.png"/><Relationship Id="rId7" Type="http://schemas.openxmlformats.org/officeDocument/2006/relationships/hyperlink" Target="mailto:chenyt@tku.edu.tw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結束 空白">
  <p:cSld name="TITLE_2_1_1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347600" y="0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0" y="0"/>
            <a:ext cx="434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標題ht">
  <p:cSld name="TITLE_AND_BODY_1_3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48" name="Google Shape;148;p11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52" name="Google Shape;152;p11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53" name="Google Shape;153;p11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" name="Google Shape;156;p11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57" name="Google Shape;157;p11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0" name="Google Shape;160;p11"/>
          <p:cNvSpPr txBox="1"/>
          <p:nvPr>
            <p:ph idx="1" type="subTitle"/>
          </p:nvPr>
        </p:nvSpPr>
        <p:spPr>
          <a:xfrm>
            <a:off x="4572050" y="1341375"/>
            <a:ext cx="38565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61" name="Google Shape;161;p11"/>
          <p:cNvSpPr txBox="1"/>
          <p:nvPr>
            <p:ph idx="2" type="subTitle"/>
          </p:nvPr>
        </p:nvSpPr>
        <p:spPr>
          <a:xfrm>
            <a:off x="715550" y="1341375"/>
            <a:ext cx="38565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62" name="Google Shape;162;p11"/>
          <p:cNvSpPr txBox="1"/>
          <p:nvPr>
            <p:ph idx="3" type="body"/>
          </p:nvPr>
        </p:nvSpPr>
        <p:spPr>
          <a:xfrm>
            <a:off x="715600" y="2074575"/>
            <a:ext cx="38565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" name="Google Shape;163;p11"/>
          <p:cNvSpPr txBox="1"/>
          <p:nvPr>
            <p:ph idx="4" type="body"/>
          </p:nvPr>
        </p:nvSpPr>
        <p:spPr>
          <a:xfrm>
            <a:off x="4572050" y="2074575"/>
            <a:ext cx="38565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" name="Google Shape;164;p1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5" name="Google Shape;165;p11"/>
          <p:cNvSpPr txBox="1"/>
          <p:nvPr>
            <p:ph idx="5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66" name="Google Shape;166;p11"/>
          <p:cNvSpPr txBox="1"/>
          <p:nvPr>
            <p:ph idx="6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3 三欄標題ht">
  <p:cSld name="TITLE_AND_BODY_1_3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73" name="Google Shape;173;p12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74" name="Google Shape;174;p12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12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78" name="Google Shape;178;p12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79" name="Google Shape;179;p12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2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2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2" name="Google Shape;182;p12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83" name="Google Shape;183;p12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2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2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6" name="Google Shape;186;p12"/>
          <p:cNvSpPr txBox="1"/>
          <p:nvPr>
            <p:ph idx="1" type="subTitle"/>
          </p:nvPr>
        </p:nvSpPr>
        <p:spPr>
          <a:xfrm>
            <a:off x="3286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87" name="Google Shape;187;p12"/>
          <p:cNvSpPr txBox="1"/>
          <p:nvPr>
            <p:ph idx="2" type="subTitle"/>
          </p:nvPr>
        </p:nvSpPr>
        <p:spPr>
          <a:xfrm>
            <a:off x="715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88" name="Google Shape;188;p12"/>
          <p:cNvSpPr txBox="1"/>
          <p:nvPr>
            <p:ph idx="3" type="body"/>
          </p:nvPr>
        </p:nvSpPr>
        <p:spPr>
          <a:xfrm>
            <a:off x="715583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12"/>
          <p:cNvSpPr txBox="1"/>
          <p:nvPr>
            <p:ph idx="4" type="body"/>
          </p:nvPr>
        </p:nvSpPr>
        <p:spPr>
          <a:xfrm>
            <a:off x="3286550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0" name="Google Shape;190;p12"/>
          <p:cNvSpPr txBox="1"/>
          <p:nvPr>
            <p:ph idx="5" type="subTitle"/>
          </p:nvPr>
        </p:nvSpPr>
        <p:spPr>
          <a:xfrm>
            <a:off x="5857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91" name="Google Shape;191;p12"/>
          <p:cNvSpPr txBox="1"/>
          <p:nvPr>
            <p:ph idx="6" type="body"/>
          </p:nvPr>
        </p:nvSpPr>
        <p:spPr>
          <a:xfrm>
            <a:off x="5857550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12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3" name="Google Shape;193;p12"/>
          <p:cNvSpPr txBox="1"/>
          <p:nvPr>
            <p:ph idx="7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94" name="Google Shape;194;p12"/>
          <p:cNvSpPr txBox="1"/>
          <p:nvPr>
            <p:ph idx="8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3 三欄v">
  <p:cSld name="TITLE_AND_BODY_1_3_1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"/>
          <p:cNvSpPr txBox="1"/>
          <p:nvPr>
            <p:ph idx="1" type="body"/>
          </p:nvPr>
        </p:nvSpPr>
        <p:spPr>
          <a:xfrm>
            <a:off x="715575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8" name="Google Shape;198;p13"/>
          <p:cNvSpPr txBox="1"/>
          <p:nvPr>
            <p:ph idx="2" type="body"/>
          </p:nvPr>
        </p:nvSpPr>
        <p:spPr>
          <a:xfrm>
            <a:off x="3286544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9" name="Google Shape;199;p13"/>
          <p:cNvSpPr txBox="1"/>
          <p:nvPr>
            <p:ph idx="3" type="body"/>
          </p:nvPr>
        </p:nvSpPr>
        <p:spPr>
          <a:xfrm>
            <a:off x="5857547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0" name="Google Shape;200;p1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04" name="Google Shape;204;p13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205" name="Google Shape;205;p13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13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209" name="Google Shape;209;p13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210" name="Google Shape;210;p13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13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214" name="Google Shape;214;p13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7" name="Google Shape;217;p13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8" name="Google Shape;218;p13"/>
          <p:cNvSpPr txBox="1"/>
          <p:nvPr>
            <p:ph idx="4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19" name="Google Shape;219;p13"/>
          <p:cNvSpPr txBox="1"/>
          <p:nvPr>
            <p:ph idx="5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2 補充">
  <p:cSld name="TITLE_AND_BODY_1_4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3" name="Google Shape;223;p14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4" name="Google Shape;224;p14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8" name="Google Shape;228;p14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29" name="Google Shape;229;p14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2 結尾">
  <p:cSld name="TITLE_AND_BODY_1_4_3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"/>
          <p:cNvSpPr txBox="1"/>
          <p:nvPr>
            <p:ph idx="1" type="body"/>
          </p:nvPr>
        </p:nvSpPr>
        <p:spPr>
          <a:xfrm>
            <a:off x="715550" y="1267299"/>
            <a:ext cx="7713000" cy="4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3" name="Google Shape;233;p15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4" name="Google Shape;234;p15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8" name="Google Shape;238;p15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39" name="Google Shape;239;p15"/>
          <p:cNvSpPr txBox="1"/>
          <p:nvPr>
            <p:ph idx="3" type="subTitle"/>
          </p:nvPr>
        </p:nvSpPr>
        <p:spPr>
          <a:xfrm>
            <a:off x="715425" y="643600"/>
            <a:ext cx="7713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rgbClr val="783F04"/>
              </a:buClr>
              <a:buSzPts val="2200"/>
              <a:buFont typeface="Lexend Medium"/>
              <a:buNone/>
              <a:defRPr>
                <a:solidFill>
                  <a:srgbClr val="783F04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0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240" name="Google Shape;240;p15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文字為主">
  <p:cSld name="TITLE_AND_BODY_1_4_2"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  <a:defRPr>
                <a:solidFill>
                  <a:srgbClr val="FFFFFF"/>
                </a:solidFill>
              </a:defRPr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3" name="Google Shape;243;p16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4" name="Google Shape;244;p16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8" name="Google Shape;248;p16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249" name="Google Shape;249;p16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白底大字">
  <p:cSld name="TITLE_AND_BODY_1_4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"/>
          <p:cNvSpPr txBox="1"/>
          <p:nvPr>
            <p:ph idx="1" type="body"/>
          </p:nvPr>
        </p:nvSpPr>
        <p:spPr>
          <a:xfrm>
            <a:off x="715550" y="643598"/>
            <a:ext cx="7713000" cy="24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100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355600" lvl="1" marL="914400" rtl="0" algn="ctr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3" name="Google Shape;253;p17"/>
          <p:cNvSpPr txBox="1"/>
          <p:nvPr>
            <p:ph type="title"/>
          </p:nvPr>
        </p:nvSpPr>
        <p:spPr>
          <a:xfrm>
            <a:off x="715550" y="3117154"/>
            <a:ext cx="7713000" cy="950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4" name="Google Shape;254;p1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8" name="Google Shape;258;p1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59" name="Google Shape;259;p17"/>
          <p:cNvSpPr txBox="1"/>
          <p:nvPr>
            <p:ph idx="3" type="body"/>
          </p:nvPr>
        </p:nvSpPr>
        <p:spPr>
          <a:xfrm>
            <a:off x="715550" y="3929198"/>
            <a:ext cx="7713000" cy="24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100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355600" lvl="1" marL="914400" rtl="0" algn="ctr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0" name="Google Shape;260;p17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大字">
  <p:cSld name="BIG_NUMBER_1_1"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/>
          <p:nvPr>
            <p:ph hasCustomPrompt="1" type="title"/>
          </p:nvPr>
        </p:nvSpPr>
        <p:spPr>
          <a:xfrm>
            <a:off x="1107050" y="2049075"/>
            <a:ext cx="6930000" cy="23040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8"/>
          <p:cNvSpPr txBox="1"/>
          <p:nvPr>
            <p:ph idx="1" type="subTitle"/>
          </p:nvPr>
        </p:nvSpPr>
        <p:spPr>
          <a:xfrm>
            <a:off x="2216400" y="4352917"/>
            <a:ext cx="47112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8"/>
          <p:cNvSpPr txBox="1"/>
          <p:nvPr>
            <p:ph idx="2" type="subTitle"/>
          </p:nvPr>
        </p:nvSpPr>
        <p:spPr>
          <a:xfrm>
            <a:off x="611675" y="463717"/>
            <a:ext cx="15315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grpSp>
        <p:nvGrpSpPr>
          <p:cNvPr id="265" name="Google Shape;265;p18"/>
          <p:cNvGrpSpPr/>
          <p:nvPr/>
        </p:nvGrpSpPr>
        <p:grpSpPr>
          <a:xfrm>
            <a:off x="2143296" y="319664"/>
            <a:ext cx="5955157" cy="483582"/>
            <a:chOff x="2143296" y="651793"/>
            <a:chExt cx="5955157" cy="362696"/>
          </a:xfrm>
        </p:grpSpPr>
        <p:cxnSp>
          <p:nvCxnSpPr>
            <p:cNvPr id="266" name="Google Shape;266;p18"/>
            <p:cNvCxnSpPr/>
            <p:nvPr/>
          </p:nvCxnSpPr>
          <p:spPr>
            <a:xfrm>
              <a:off x="2143296" y="832325"/>
              <a:ext cx="58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7" name="Google Shape;267;p18"/>
            <p:cNvGrpSpPr/>
            <p:nvPr/>
          </p:nvGrpSpPr>
          <p:grpSpPr>
            <a:xfrm rot="-5400000">
              <a:off x="7826311" y="742347"/>
              <a:ext cx="362696" cy="181588"/>
              <a:chOff x="5733900" y="3128019"/>
              <a:chExt cx="1376978" cy="689400"/>
            </a:xfrm>
          </p:grpSpPr>
          <p:sp>
            <p:nvSpPr>
              <p:cNvPr id="268" name="Google Shape;268;p18"/>
              <p:cNvSpPr/>
              <p:nvPr/>
            </p:nvSpPr>
            <p:spPr>
              <a:xfrm>
                <a:off x="5733900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 flipH="1">
                <a:off x="6421478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0" name="Google Shape;270;p18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4" name="Google Shape;274;p1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空白" type="blank">
  <p:cSld name="BLANK">
    <p:bg>
      <p:bgPr>
        <a:noFill/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空白 簡化">
  <p:cSld name="BLANK_1">
    <p:bg>
      <p:bgPr>
        <a:noFill/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/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300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rPr>
              <a:t>‹#›</a:t>
            </a:fld>
            <a:endParaRPr sz="1300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2 章節h2">
  <p:cSld name="TITLE_2_1_1_1"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0" y="0"/>
            <a:ext cx="434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469500" y="1877475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4347600" y="0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451975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title"/>
          </p:nvPr>
        </p:nvSpPr>
        <p:spPr>
          <a:xfrm>
            <a:off x="4815513" y="1877475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3" type="subTitle"/>
          </p:nvPr>
        </p:nvSpPr>
        <p:spPr>
          <a:xfrm>
            <a:off x="4797988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4" type="subTitle"/>
          </p:nvPr>
        </p:nvSpPr>
        <p:spPr>
          <a:xfrm>
            <a:off x="46950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投影片主題說明">
  <p:cSld name="CUSTOM_3_2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>
            <p:ph type="title"/>
          </p:nvPr>
        </p:nvSpPr>
        <p:spPr>
          <a:xfrm>
            <a:off x="715550" y="717667"/>
            <a:ext cx="77130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84" name="Google Shape;284;p21"/>
          <p:cNvSpPr txBox="1"/>
          <p:nvPr>
            <p:ph idx="1" type="subTitle"/>
          </p:nvPr>
        </p:nvSpPr>
        <p:spPr>
          <a:xfrm>
            <a:off x="611675" y="6166792"/>
            <a:ext cx="15315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grpSp>
        <p:nvGrpSpPr>
          <p:cNvPr id="285" name="Google Shape;285;p21"/>
          <p:cNvGrpSpPr/>
          <p:nvPr/>
        </p:nvGrpSpPr>
        <p:grpSpPr>
          <a:xfrm>
            <a:off x="2143296" y="6022739"/>
            <a:ext cx="5955157" cy="483582"/>
            <a:chOff x="2143296" y="651793"/>
            <a:chExt cx="5955157" cy="362696"/>
          </a:xfrm>
        </p:grpSpPr>
        <p:cxnSp>
          <p:nvCxnSpPr>
            <p:cNvPr id="286" name="Google Shape;286;p21"/>
            <p:cNvCxnSpPr/>
            <p:nvPr/>
          </p:nvCxnSpPr>
          <p:spPr>
            <a:xfrm>
              <a:off x="2143296" y="832325"/>
              <a:ext cx="58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87" name="Google Shape;287;p21"/>
            <p:cNvGrpSpPr/>
            <p:nvPr/>
          </p:nvGrpSpPr>
          <p:grpSpPr>
            <a:xfrm rot="-5400000">
              <a:off x="7826311" y="742347"/>
              <a:ext cx="362696" cy="181588"/>
              <a:chOff x="5733900" y="3128019"/>
              <a:chExt cx="1376978" cy="689400"/>
            </a:xfrm>
          </p:grpSpPr>
          <p:sp>
            <p:nvSpPr>
              <p:cNvPr id="288" name="Google Shape;288;p21"/>
              <p:cNvSpPr/>
              <p:nvPr/>
            </p:nvSpPr>
            <p:spPr>
              <a:xfrm>
                <a:off x="5733900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 flipH="1">
                <a:off x="6421478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0" name="Google Shape;290;p21"/>
          <p:cNvSpPr txBox="1"/>
          <p:nvPr>
            <p:ph hasCustomPrompt="1" idx="2" type="title"/>
          </p:nvPr>
        </p:nvSpPr>
        <p:spPr>
          <a:xfrm>
            <a:off x="8016350" y="6165767"/>
            <a:ext cx="4989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t>xx%</a:t>
            </a:r>
          </a:p>
        </p:txBody>
      </p:sp>
      <p:sp>
        <p:nvSpPr>
          <p:cNvPr id="291" name="Google Shape;291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2" name="Google Shape;292;p21"/>
          <p:cNvSpPr txBox="1"/>
          <p:nvPr/>
        </p:nvSpPr>
        <p:spPr>
          <a:xfrm>
            <a:off x="895275" y="1842700"/>
            <a:ext cx="65625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投影片工具連結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 u="sng">
                <a:solidFill>
                  <a:schemeClr val="hlink"/>
                </a:solidFill>
                <a:latin typeface="Lexend Light"/>
                <a:ea typeface="Lexend Light"/>
                <a:cs typeface="Lexend Light"/>
                <a:sym typeface="Lexend Light"/>
                <a:hlinkClick r:id="rId2"/>
              </a:rPr>
              <a:t>https://wd.pulipuli.info/aHR0cHM6Ly9zY3JpcHQuZ29vZ2xlLmNvbS9tYWNyb3Mvcy9BS2Z5Y2J5TnYwWVVJeFRBOGY2eXRkTER1cjRya2VVNDZxbzR5MEF3c2xSYUlLWXdaZmJCQ3U1My1JREMzZGFZQXNieTk3NEQvZXhlYw==/</a:t>
            </a:r>
            <a:r>
              <a:rPr lang="zh-TW"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2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2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參考資料">
  <p:cSld name="TITLE_AND_BODY_1_5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type="title"/>
          </p:nvPr>
        </p:nvSpPr>
        <p:spPr>
          <a:xfrm>
            <a:off x="2263125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5" name="Google Shape;295;p2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9" name="Google Shape;299;p22"/>
          <p:cNvSpPr txBox="1"/>
          <p:nvPr>
            <p:ph idx="1" type="body"/>
          </p:nvPr>
        </p:nvSpPr>
        <p:spPr>
          <a:xfrm>
            <a:off x="2263075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0" name="Google Shape;300;p22"/>
          <p:cNvSpPr/>
          <p:nvPr/>
        </p:nvSpPr>
        <p:spPr>
          <a:xfrm>
            <a:off x="0" y="0"/>
            <a:ext cx="1999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2"/>
          <p:cNvSpPr txBox="1"/>
          <p:nvPr>
            <p:ph idx="2" type="subTitle"/>
          </p:nvPr>
        </p:nvSpPr>
        <p:spPr>
          <a:xfrm>
            <a:off x="199920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2 下一步驟">
  <p:cSld name="TITLE_AND_BODY_1_5_1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/>
          <p:nvPr>
            <p:ph type="title"/>
          </p:nvPr>
        </p:nvSpPr>
        <p:spPr>
          <a:xfrm>
            <a:off x="2263125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4" name="Google Shape;304;p2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8" name="Google Shape;308;p23"/>
          <p:cNvSpPr txBox="1"/>
          <p:nvPr>
            <p:ph idx="1" type="body"/>
          </p:nvPr>
        </p:nvSpPr>
        <p:spPr>
          <a:xfrm>
            <a:off x="2263075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9" name="Google Shape;309;p23"/>
          <p:cNvSpPr txBox="1"/>
          <p:nvPr>
            <p:ph idx="2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標題與內文 1 5">
  <p:cSld name="TITLE_AND_BODY_1_5_2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/>
          <p:nvPr/>
        </p:nvSpPr>
        <p:spPr>
          <a:xfrm>
            <a:off x="1390575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rPr b="1" lang="zh-TW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陳勇汀 2024</a:t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787260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"/>
          <p:cNvSpPr txBox="1"/>
          <p:nvPr>
            <p:ph type="title"/>
          </p:nvPr>
        </p:nvSpPr>
        <p:spPr>
          <a:xfrm>
            <a:off x="1271450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4" name="Google Shape;314;p24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18" name="Google Shape;318;p24"/>
          <p:cNvSpPr txBox="1"/>
          <p:nvPr>
            <p:ph idx="1" type="body"/>
          </p:nvPr>
        </p:nvSpPr>
        <p:spPr>
          <a:xfrm>
            <a:off x="1271400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9" name="Google Shape;319;p24"/>
          <p:cNvSpPr/>
          <p:nvPr/>
        </p:nvSpPr>
        <p:spPr>
          <a:xfrm>
            <a:off x="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4"/>
          <p:cNvSpPr txBox="1"/>
          <p:nvPr>
            <p:ph idx="2" type="body"/>
          </p:nvPr>
        </p:nvSpPr>
        <p:spPr>
          <a:xfrm>
            <a:off x="2630200" y="6431700"/>
            <a:ext cx="52425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自訂版面配置 3 1">
  <p:cSld name="CUSTOM_10_1_2">
    <p:bg>
      <p:bgPr>
        <a:solidFill>
          <a:srgbClr val="FFFFFF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5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478080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5"/>
          <p:cNvSpPr/>
          <p:nvPr/>
        </p:nvSpPr>
        <p:spPr>
          <a:xfrm>
            <a:off x="0" y="0"/>
            <a:ext cx="9144000" cy="478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5"/>
          <p:cNvSpPr/>
          <p:nvPr/>
        </p:nvSpPr>
        <p:spPr>
          <a:xfrm>
            <a:off x="8218880" y="194865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5"/>
          <p:cNvSpPr/>
          <p:nvPr/>
        </p:nvSpPr>
        <p:spPr>
          <a:xfrm>
            <a:off x="8332726" y="322825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5"/>
          <p:cNvSpPr/>
          <p:nvPr/>
        </p:nvSpPr>
        <p:spPr>
          <a:xfrm>
            <a:off x="8300619" y="281737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5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8" name="Google Shape;328;p25"/>
          <p:cNvSpPr txBox="1"/>
          <p:nvPr>
            <p:ph type="title"/>
          </p:nvPr>
        </p:nvSpPr>
        <p:spPr>
          <a:xfrm>
            <a:off x="715550" y="4915100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標題與內文 1 5 1">
  <p:cSld name="TITLE_AND_BODY_1_5_1_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 txBox="1"/>
          <p:nvPr>
            <p:ph type="title"/>
          </p:nvPr>
        </p:nvSpPr>
        <p:spPr>
          <a:xfrm>
            <a:off x="2263125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1" name="Google Shape;331;p26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6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6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5" name="Google Shape;335;p26"/>
          <p:cNvSpPr txBox="1"/>
          <p:nvPr>
            <p:ph idx="1" type="body"/>
          </p:nvPr>
        </p:nvSpPr>
        <p:spPr>
          <a:xfrm>
            <a:off x="2263075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6" name="Google Shape;336;p26"/>
          <p:cNvSpPr/>
          <p:nvPr/>
        </p:nvSpPr>
        <p:spPr>
          <a:xfrm>
            <a:off x="0" y="0"/>
            <a:ext cx="1999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6"/>
          <p:cNvSpPr txBox="1"/>
          <p:nvPr/>
        </p:nvSpPr>
        <p:spPr>
          <a:xfrm>
            <a:off x="1999200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rPr b="1" lang="zh-TW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陳勇汀 2024</a:t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38" name="Google Shape;338;p26"/>
          <p:cNvPicPr preferRelativeResize="0"/>
          <p:nvPr/>
        </p:nvPicPr>
        <p:blipFill rotWithShape="1">
          <a:blip r:embed="rId2">
            <a:alphaModFix/>
          </a:blip>
          <a:srcRect b="0" l="27920" r="11917" t="0"/>
          <a:stretch/>
        </p:blipFill>
        <p:spPr>
          <a:xfrm flipH="1">
            <a:off x="0" y="2525625"/>
            <a:ext cx="1999200" cy="375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結束 1 2 1">
  <p:cSld name="TITLE_2_1_2_1">
    <p:bg>
      <p:bgPr>
        <a:solidFill>
          <a:srgbClr val="FFFFFF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/>
          <p:nvPr/>
        </p:nvSpPr>
        <p:spPr>
          <a:xfrm>
            <a:off x="4347600" y="0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7"/>
          <p:cNvSpPr txBox="1"/>
          <p:nvPr/>
        </p:nvSpPr>
        <p:spPr>
          <a:xfrm>
            <a:off x="4616925" y="1803200"/>
            <a:ext cx="3833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000">
                <a:latin typeface="Lexend"/>
                <a:ea typeface="Lexend"/>
                <a:cs typeface="Lexend"/>
                <a:sym typeface="Lexend"/>
              </a:rPr>
              <a:t>感謝聆聽</a:t>
            </a:r>
            <a:endParaRPr b="1" sz="5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2" name="Google Shape;342;p27"/>
          <p:cNvSpPr txBox="1"/>
          <p:nvPr/>
        </p:nvSpPr>
        <p:spPr>
          <a:xfrm>
            <a:off x="4616925" y="2629488"/>
            <a:ext cx="383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exend Light"/>
                <a:ea typeface="Lexend Light"/>
                <a:cs typeface="Lexend Light"/>
                <a:sym typeface="Lexend Light"/>
              </a:rPr>
              <a:t>任何問題都可以發問喔！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343" name="Google Shape;343;p27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0" y="0"/>
            <a:ext cx="434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375" y="5340451"/>
            <a:ext cx="546450" cy="5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377" y="3528450"/>
            <a:ext cx="546447" cy="54644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7"/>
          <p:cNvSpPr txBox="1"/>
          <p:nvPr/>
        </p:nvSpPr>
        <p:spPr>
          <a:xfrm>
            <a:off x="5469000" y="3540075"/>
            <a:ext cx="307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exend Light"/>
                <a:ea typeface="Lexend Light"/>
                <a:cs typeface="Lexend Light"/>
                <a:sym typeface="Lexend Light"/>
              </a:rPr>
              <a:t>有什麼問題嗎？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47" name="Google Shape;347;p27"/>
          <p:cNvSpPr txBox="1"/>
          <p:nvPr/>
        </p:nvSpPr>
        <p:spPr>
          <a:xfrm>
            <a:off x="5519550" y="4300125"/>
            <a:ext cx="307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電子信箱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chenyt@tku.edu.tw</a:t>
            </a:r>
            <a:r>
              <a:rPr lang="zh-TW" sz="2200"/>
              <a:t> </a:t>
            </a:r>
            <a:endParaRPr sz="2200"/>
          </a:p>
        </p:txBody>
      </p:sp>
      <p:pic>
        <p:nvPicPr>
          <p:cNvPr id="348" name="Google Shape;34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8375" y="4396354"/>
            <a:ext cx="546447" cy="54644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7"/>
          <p:cNvSpPr txBox="1"/>
          <p:nvPr/>
        </p:nvSpPr>
        <p:spPr>
          <a:xfrm>
            <a:off x="5469000" y="5255975"/>
            <a:ext cx="307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>
                <a:solidFill>
                  <a:srgbClr val="000000"/>
                </a:solidFill>
              </a:rPr>
              <a:t>BLOG 布丁布丁吃什麼？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u="sng">
                <a:solidFill>
                  <a:srgbClr val="000000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blog.pulipuli.info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封面">
  <p:cSld name="TITLE_1"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-25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715550" y="2015754"/>
            <a:ext cx="3723300" cy="19797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565200" y="4133543"/>
            <a:ext cx="4034100" cy="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1767750" y="5631299"/>
            <a:ext cx="1629000" cy="588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919708" y="5791244"/>
            <a:ext cx="1370700" cy="34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862306" y="5743371"/>
            <a:ext cx="1370700" cy="345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5" name="Google Shape;35;p4"/>
          <p:cNvSpPr txBox="1"/>
          <p:nvPr>
            <p:ph idx="2" type="subTitle"/>
          </p:nvPr>
        </p:nvSpPr>
        <p:spPr>
          <a:xfrm>
            <a:off x="2073150" y="5817288"/>
            <a:ext cx="948900" cy="1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22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20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4796400" y="0"/>
            <a:ext cx="4347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章節h1">
  <p:cSld name="CUSTOM_10_1"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478080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0" y="0"/>
            <a:ext cx="9144000" cy="478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8218880" y="194865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8332726" y="322825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300619" y="281737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715550" y="4915100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 子目錄">
  <p:cSld name="CUSTOM_10_1_1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478080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>
            <p:ph idx="1" type="body"/>
          </p:nvPr>
        </p:nvSpPr>
        <p:spPr>
          <a:xfrm>
            <a:off x="715550" y="6431700"/>
            <a:ext cx="7713000" cy="25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 algn="r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1pPr>
            <a:lvl2pPr indent="-292100" lvl="1" marL="914400" algn="r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2pPr>
            <a:lvl3pPr indent="-292100" lvl="2" marL="13716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3pPr>
            <a:lvl4pPr indent="-292100" lvl="3" marL="18288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4pPr>
            <a:lvl5pPr indent="-292100" lvl="4" marL="22860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5pPr>
            <a:lvl6pPr indent="-292100" lvl="5" marL="27432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6pPr>
            <a:lvl7pPr indent="-292100" lvl="6" marL="32004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7pPr>
            <a:lvl8pPr indent="-292100" lvl="7" marL="36576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8pPr>
            <a:lvl9pPr indent="-292100" lvl="8" marL="41148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8218880" y="194865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8332726" y="322825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8300619" y="281737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715550" y="506775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55" name="Google Shape;55;p6"/>
          <p:cNvSpPr/>
          <p:nvPr/>
        </p:nvSpPr>
        <p:spPr>
          <a:xfrm>
            <a:off x="0" y="1612625"/>
            <a:ext cx="9144000" cy="420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 txBox="1"/>
          <p:nvPr>
            <p:ph idx="2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目錄">
  <p:cSld name="TITLE_AND_BODY_1_5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787260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1271450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0" name="Google Shape;60;p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1271400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7"/>
          <p:cNvSpPr/>
          <p:nvPr/>
        </p:nvSpPr>
        <p:spPr>
          <a:xfrm>
            <a:off x="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2630200" y="6431700"/>
            <a:ext cx="5242500" cy="259500"/>
          </a:xfrm>
          <a:prstGeom prst="rect">
            <a:avLst/>
          </a:prstGeom>
        </p:spPr>
        <p:txBody>
          <a:bodyPr anchorCtr="0" anchor="ctr" bIns="0" lIns="0" spcFirstLastPara="1" rIns="9000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3" type="subTitle"/>
          </p:nvPr>
        </p:nvSpPr>
        <p:spPr>
          <a:xfrm>
            <a:off x="12714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1 內文 單欄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2" name="Google Shape;72;p8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77" name="Google Shape;77;p8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8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82" name="Google Shape;82;p8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8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8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8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86" name="Google Shape;86;p8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9" name="Google Shape;89;p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標題vt">
  <p:cSld name="TITLE_AND_BODY_1_6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98" name="Google Shape;98;p9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99" name="Google Shape;99;p9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9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03" name="Google Shape;103;p9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04" name="Google Shape;104;p9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9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" name="Google Shape;107;p9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08" name="Google Shape;108;p9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9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1" name="Google Shape;111;p9"/>
          <p:cNvSpPr txBox="1"/>
          <p:nvPr>
            <p:ph idx="1" type="body"/>
          </p:nvPr>
        </p:nvSpPr>
        <p:spPr>
          <a:xfrm>
            <a:off x="2552800" y="1341325"/>
            <a:ext cx="5875800" cy="23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9"/>
          <p:cNvSpPr txBox="1"/>
          <p:nvPr>
            <p:ph idx="2" type="body"/>
          </p:nvPr>
        </p:nvSpPr>
        <p:spPr>
          <a:xfrm>
            <a:off x="2552800" y="3723925"/>
            <a:ext cx="5875800" cy="23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9"/>
          <p:cNvSpPr txBox="1"/>
          <p:nvPr>
            <p:ph idx="3" type="subTitle"/>
          </p:nvPr>
        </p:nvSpPr>
        <p:spPr>
          <a:xfrm>
            <a:off x="715550" y="1341375"/>
            <a:ext cx="1837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4" name="Google Shape;114;p9"/>
          <p:cNvSpPr txBox="1"/>
          <p:nvPr>
            <p:ph idx="4" type="subTitle"/>
          </p:nvPr>
        </p:nvSpPr>
        <p:spPr>
          <a:xfrm>
            <a:off x="715550" y="3723925"/>
            <a:ext cx="1837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5" name="Google Shape;115;p9"/>
          <p:cNvSpPr txBox="1"/>
          <p:nvPr>
            <p:ph idx="5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16" name="Google Shape;116;p9"/>
          <p:cNvSpPr txBox="1"/>
          <p:nvPr>
            <p:ph idx="6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h">
  <p:cSld name="TITLE_AND_BODY_1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23" name="Google Shape;123;p10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24" name="Google Shape;124;p10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10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28" name="Google Shape;128;p10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29" name="Google Shape;129;p10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0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0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" name="Google Shape;132;p10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33" name="Google Shape;133;p10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0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0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6" name="Google Shape;136;p10"/>
          <p:cNvSpPr txBox="1"/>
          <p:nvPr>
            <p:ph idx="1" type="body"/>
          </p:nvPr>
        </p:nvSpPr>
        <p:spPr>
          <a:xfrm>
            <a:off x="715600" y="1548875"/>
            <a:ext cx="3856500" cy="4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10"/>
          <p:cNvSpPr txBox="1"/>
          <p:nvPr>
            <p:ph idx="2" type="body"/>
          </p:nvPr>
        </p:nvSpPr>
        <p:spPr>
          <a:xfrm>
            <a:off x="4572050" y="1548875"/>
            <a:ext cx="3856500" cy="4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3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40" name="Google Shape;140;p10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550" y="717667"/>
            <a:ext cx="77130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3200"/>
              <a:buFont typeface="Outfit"/>
              <a:buNone/>
              <a:defRPr b="1" sz="3200">
                <a:solidFill>
                  <a:srgbClr val="783F04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550" y="1536633"/>
            <a:ext cx="7713000" cy="46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 Light"/>
              <a:buChar char="●"/>
              <a:defRPr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556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Light"/>
              <a:buChar char="○"/>
              <a:defRPr sz="2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Light"/>
              <a:buChar char="■"/>
              <a:defRPr sz="1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  <a:defRPr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●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hyperlink" Target="mailto:chenyt@tku.edu.t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pulipuli.blogspot.tw/2011/06/blog-post_24.html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hyperlink" Target="http://www.ta.tku.edu.tw/Front/news/announcement/News.aspx?id=3E%2BfAbwN8FI=&amp;Sn=85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Relationship Id="rId6" Type="http://schemas.openxmlformats.org/officeDocument/2006/relationships/image" Target="../media/image34.png"/><Relationship Id="rId7" Type="http://schemas.openxmlformats.org/officeDocument/2006/relationships/hyperlink" Target="http://www.ta.tku.edu.tw/Front/news/announcement/News.aspx?id=3E%2BfAbwN8FI=&amp;Sn=85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weforum.org/agenda/2024/04/why-large-language-models-are-so-important-for-the-future-of-the-manufacturing-industry/" TargetMode="External"/><Relationship Id="rId4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ocode.ai/the-history-of-ai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rb.gy/wpk2ck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blog.pulipuli.info/2017/01/rarulessequences-sequential-pattern.html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log.pulipuli.info/2017/10/classification-and-prediction-bayesnet.html" TargetMode="External"/><Relationship Id="rId4" Type="http://schemas.openxmlformats.org/officeDocument/2006/relationships/image" Target="../media/image8.gif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blog.pulipuli.info/2017/09/aiweka-time-series-forecasting-with-weka.html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log.pulipuli.info/2023/07/learningnatural-language-processing-with-python.html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://www.ta.tku.edu.tw/Front/news/announcement/News.aspx?id=3E%2BfAbwN8FI=&amp;Sn=8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28"/>
          <p:cNvGrpSpPr/>
          <p:nvPr/>
        </p:nvGrpSpPr>
        <p:grpSpPr>
          <a:xfrm>
            <a:off x="5144076" y="846931"/>
            <a:ext cx="1887821" cy="1628994"/>
            <a:chOff x="3337500" y="1640525"/>
            <a:chExt cx="3773378" cy="3085800"/>
          </a:xfrm>
        </p:grpSpPr>
        <p:sp>
          <p:nvSpPr>
            <p:cNvPr id="355" name="Google Shape;355;p28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8" name="Google Shape;3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025" y="1691350"/>
            <a:ext cx="3723300" cy="372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9" name="Google Shape;359;p28"/>
          <p:cNvSpPr txBox="1"/>
          <p:nvPr>
            <p:ph idx="1" type="subTitle"/>
          </p:nvPr>
        </p:nvSpPr>
        <p:spPr>
          <a:xfrm>
            <a:off x="565200" y="4250918"/>
            <a:ext cx="4034100" cy="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淡江資圖系 助理教授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4"/>
              </a:rPr>
              <a:t>chenyt@tku.edu.tw</a:t>
            </a:r>
            <a:r>
              <a:rPr lang="zh-TW"/>
              <a:t>  </a:t>
            </a:r>
            <a:endParaRPr/>
          </a:p>
        </p:txBody>
      </p:sp>
      <p:sp>
        <p:nvSpPr>
          <p:cNvPr id="360" name="Google Shape;360;p28"/>
          <p:cNvSpPr txBox="1"/>
          <p:nvPr>
            <p:ph idx="2" type="subTitle"/>
          </p:nvPr>
        </p:nvSpPr>
        <p:spPr>
          <a:xfrm>
            <a:off x="1955150" y="5817300"/>
            <a:ext cx="1185000" cy="1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/>
              <a:t>2024</a:t>
            </a:r>
            <a:endParaRPr/>
          </a:p>
        </p:txBody>
      </p:sp>
      <p:sp>
        <p:nvSpPr>
          <p:cNvPr id="361" name="Google Shape;361;p28"/>
          <p:cNvSpPr txBox="1"/>
          <p:nvPr>
            <p:ph type="ctrTitle"/>
          </p:nvPr>
        </p:nvSpPr>
        <p:spPr>
          <a:xfrm>
            <a:off x="715550" y="2015754"/>
            <a:ext cx="3723300" cy="19797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/>
              <a:t>人工智慧</a:t>
            </a:r>
            <a:endParaRPr sz="4800"/>
          </a:p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sz="3600"/>
              <a:t>的發展與應用</a:t>
            </a:r>
            <a:endParaRPr sz="3600"/>
          </a:p>
        </p:txBody>
      </p:sp>
      <p:sp>
        <p:nvSpPr>
          <p:cNvPr id="362" name="Google Shape;362;p28"/>
          <p:cNvSpPr/>
          <p:nvPr/>
        </p:nvSpPr>
        <p:spPr>
          <a:xfrm>
            <a:off x="4613175" y="1772500"/>
            <a:ext cx="3723300" cy="3713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3" name="Google Shape;363;p28"/>
          <p:cNvGrpSpPr/>
          <p:nvPr/>
        </p:nvGrpSpPr>
        <p:grpSpPr>
          <a:xfrm rot="5400000">
            <a:off x="3465117" y="4243165"/>
            <a:ext cx="1991966" cy="1543826"/>
            <a:chOff x="3337500" y="1640525"/>
            <a:chExt cx="3773378" cy="3085800"/>
          </a:xfrm>
        </p:grpSpPr>
        <p:sp>
          <p:nvSpPr>
            <p:cNvPr id="364" name="Google Shape;364;p28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28"/>
          <p:cNvGrpSpPr/>
          <p:nvPr/>
        </p:nvGrpSpPr>
        <p:grpSpPr>
          <a:xfrm>
            <a:off x="4516294" y="1422761"/>
            <a:ext cx="1016876" cy="1072905"/>
            <a:chOff x="5143612" y="760610"/>
            <a:chExt cx="1016876" cy="1016876"/>
          </a:xfrm>
        </p:grpSpPr>
        <p:grpSp>
          <p:nvGrpSpPr>
            <p:cNvPr id="368" name="Google Shape;368;p28"/>
            <p:cNvGrpSpPr/>
            <p:nvPr/>
          </p:nvGrpSpPr>
          <p:grpSpPr>
            <a:xfrm>
              <a:off x="5143612" y="760610"/>
              <a:ext cx="1016876" cy="1016876"/>
              <a:chOff x="4490675" y="-372879"/>
              <a:chExt cx="1247700" cy="1247700"/>
            </a:xfrm>
          </p:grpSpPr>
          <p:sp>
            <p:nvSpPr>
              <p:cNvPr id="369" name="Google Shape;369;p28"/>
              <p:cNvSpPr/>
              <p:nvPr/>
            </p:nvSpPr>
            <p:spPr>
              <a:xfrm>
                <a:off x="4490675" y="-372879"/>
                <a:ext cx="1247700" cy="1247700"/>
              </a:xfrm>
              <a:prstGeom prst="star12">
                <a:avLst>
                  <a:gd fmla="val 24067" name="adj"/>
                </a:avLst>
              </a:prstGeom>
              <a:solidFill>
                <a:srgbClr val="FFFFFF"/>
              </a:solidFill>
              <a:ln cap="flat" cmpd="sng" w="1143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70" name="Google Shape;370;p28"/>
              <p:cNvGrpSpPr/>
              <p:nvPr/>
            </p:nvGrpSpPr>
            <p:grpSpPr>
              <a:xfrm>
                <a:off x="4579538" y="-271369"/>
                <a:ext cx="1069969" cy="1079355"/>
                <a:chOff x="3750225" y="-93219"/>
                <a:chExt cx="1069969" cy="1079355"/>
              </a:xfrm>
            </p:grpSpPr>
            <p:sp>
              <p:nvSpPr>
                <p:cNvPr id="371" name="Google Shape;371;p28"/>
                <p:cNvSpPr/>
                <p:nvPr/>
              </p:nvSpPr>
              <p:spPr>
                <a:xfrm>
                  <a:off x="3799594" y="-34464"/>
                  <a:ext cx="1020600" cy="1020600"/>
                </a:xfrm>
                <a:prstGeom prst="star12">
                  <a:avLst>
                    <a:gd fmla="val 24067" name="adj"/>
                  </a:avLst>
                </a:prstGeom>
                <a:solidFill>
                  <a:srgbClr val="00CE7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28"/>
                <p:cNvSpPr/>
                <p:nvPr/>
              </p:nvSpPr>
              <p:spPr>
                <a:xfrm>
                  <a:off x="3750225" y="-93219"/>
                  <a:ext cx="1020600" cy="1020600"/>
                </a:xfrm>
                <a:prstGeom prst="star12">
                  <a:avLst>
                    <a:gd fmla="val 24067" name="adj"/>
                  </a:avLst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73" name="Google Shape;373;p28"/>
            <p:cNvSpPr/>
            <p:nvPr/>
          </p:nvSpPr>
          <p:spPr>
            <a:xfrm>
              <a:off x="5535936" y="1152940"/>
              <a:ext cx="232200" cy="232200"/>
            </a:xfrm>
            <a:prstGeom prst="star4">
              <a:avLst>
                <a:gd fmla="val 125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28"/>
          <p:cNvGrpSpPr/>
          <p:nvPr/>
        </p:nvGrpSpPr>
        <p:grpSpPr>
          <a:xfrm>
            <a:off x="6768957" y="4838157"/>
            <a:ext cx="1299300" cy="555194"/>
            <a:chOff x="7243875" y="3780983"/>
            <a:chExt cx="1299300" cy="526200"/>
          </a:xfrm>
        </p:grpSpPr>
        <p:grpSp>
          <p:nvGrpSpPr>
            <p:cNvPr id="375" name="Google Shape;375;p28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376" name="Google Shape;376;p28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8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BDC5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8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9" name="Google Shape;379;p28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380" name="Google Shape;380;p28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8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8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83" name="Google Shape;383;p28"/>
          <p:cNvGrpSpPr/>
          <p:nvPr/>
        </p:nvGrpSpPr>
        <p:grpSpPr>
          <a:xfrm>
            <a:off x="7962373" y="2173402"/>
            <a:ext cx="896702" cy="946111"/>
            <a:chOff x="611807" y="3895284"/>
            <a:chExt cx="896702" cy="896702"/>
          </a:xfrm>
        </p:grpSpPr>
        <p:grpSp>
          <p:nvGrpSpPr>
            <p:cNvPr id="384" name="Google Shape;384;p28"/>
            <p:cNvGrpSpPr/>
            <p:nvPr/>
          </p:nvGrpSpPr>
          <p:grpSpPr>
            <a:xfrm>
              <a:off x="611807" y="3895284"/>
              <a:ext cx="896702" cy="896702"/>
              <a:chOff x="2589036" y="988300"/>
              <a:chExt cx="1101600" cy="1101600"/>
            </a:xfrm>
          </p:grpSpPr>
          <p:sp>
            <p:nvSpPr>
              <p:cNvPr id="385" name="Google Shape;385;p28"/>
              <p:cNvSpPr/>
              <p:nvPr/>
            </p:nvSpPr>
            <p:spPr>
              <a:xfrm>
                <a:off x="2589036" y="988300"/>
                <a:ext cx="1101600" cy="1101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8"/>
              <p:cNvSpPr/>
              <p:nvPr/>
            </p:nvSpPr>
            <p:spPr>
              <a:xfrm>
                <a:off x="2793800" y="1195675"/>
                <a:ext cx="798000" cy="798000"/>
              </a:xfrm>
              <a:prstGeom prst="rect">
                <a:avLst/>
              </a:prstGeom>
              <a:solidFill>
                <a:srgbClr val="E5DB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8"/>
              <p:cNvSpPr/>
              <p:nvPr/>
            </p:nvSpPr>
            <p:spPr>
              <a:xfrm>
                <a:off x="2694950" y="1103875"/>
                <a:ext cx="798000" cy="7980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8" name="Google Shape;388;p28"/>
            <p:cNvSpPr/>
            <p:nvPr/>
          </p:nvSpPr>
          <p:spPr>
            <a:xfrm rot="-2700000">
              <a:off x="881188" y="4169033"/>
              <a:ext cx="288924" cy="288924"/>
            </a:xfrm>
            <a:prstGeom prst="plus">
              <a:avLst>
                <a:gd fmla="val 4405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7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7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Large Language Models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大型語言模型</a:t>
            </a:r>
            <a:endParaRPr/>
          </a:p>
        </p:txBody>
      </p:sp>
      <p:sp>
        <p:nvSpPr>
          <p:cNvPr id="581" name="Google Shape;581;p3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2" name="Google Shape;582;p3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3" name="Google Shape;5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007" y="2045798"/>
            <a:ext cx="1331518" cy="1801640"/>
          </a:xfrm>
          <a:prstGeom prst="rect">
            <a:avLst/>
          </a:prstGeom>
          <a:noFill/>
          <a:ln cap="flat" cmpd="sng" w="38100">
            <a:solidFill>
              <a:srgbClr val="E5DB2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4" name="Google Shape;58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9594" y="1723915"/>
            <a:ext cx="1331518" cy="1824270"/>
          </a:xfrm>
          <a:prstGeom prst="rect">
            <a:avLst/>
          </a:prstGeom>
          <a:noFill/>
          <a:ln cap="flat" cmpd="sng" w="38100">
            <a:solidFill>
              <a:srgbClr val="E5DB2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5" name="Google Shape;58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5025" y="1256363"/>
            <a:ext cx="1476203" cy="2014411"/>
          </a:xfrm>
          <a:prstGeom prst="rect">
            <a:avLst/>
          </a:prstGeom>
          <a:noFill/>
          <a:ln cap="flat" cmpd="sng" w="38100">
            <a:solidFill>
              <a:srgbClr val="E5DB2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6" name="Google Shape;58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3142" y="4065300"/>
            <a:ext cx="2980683" cy="22383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87" name="Google Shape;587;p37"/>
          <p:cNvSpPr/>
          <p:nvPr/>
        </p:nvSpPr>
        <p:spPr>
          <a:xfrm rot="5400000">
            <a:off x="5754473" y="2877750"/>
            <a:ext cx="1049400" cy="1102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8" name="Google Shape;58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">
            <a:off x="6587000" y="2012828"/>
            <a:ext cx="1246450" cy="12464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9" name="Google Shape;58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27925" y="1256387"/>
            <a:ext cx="1331525" cy="13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37"/>
          <p:cNvSpPr/>
          <p:nvPr/>
        </p:nvSpPr>
        <p:spPr>
          <a:xfrm>
            <a:off x="715543" y="53875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大型語言模型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91" name="Google Shape;591;p37"/>
          <p:cNvSpPr/>
          <p:nvPr/>
        </p:nvSpPr>
        <p:spPr>
          <a:xfrm rot="-8100000">
            <a:off x="1585675" y="49332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7"/>
          <p:cNvSpPr/>
          <p:nvPr/>
        </p:nvSpPr>
        <p:spPr>
          <a:xfrm>
            <a:off x="715543" y="458892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生成式AI</a:t>
            </a:r>
            <a:endParaRPr sz="2400"/>
          </a:p>
        </p:txBody>
      </p:sp>
      <p:sp>
        <p:nvSpPr>
          <p:cNvPr id="593" name="Google Shape;593;p37"/>
          <p:cNvSpPr/>
          <p:nvPr/>
        </p:nvSpPr>
        <p:spPr>
          <a:xfrm rot="-8100000">
            <a:off x="1585675" y="4115993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7"/>
          <p:cNvSpPr/>
          <p:nvPr/>
        </p:nvSpPr>
        <p:spPr>
          <a:xfrm>
            <a:off x="715543" y="379030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深度學習</a:t>
            </a:r>
            <a:endParaRPr sz="2400"/>
          </a:p>
        </p:txBody>
      </p:sp>
      <p:sp>
        <p:nvSpPr>
          <p:cNvPr id="595" name="Google Shape;595;p37"/>
          <p:cNvSpPr/>
          <p:nvPr/>
        </p:nvSpPr>
        <p:spPr>
          <a:xfrm rot="-8100000">
            <a:off x="1585675" y="3335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7"/>
          <p:cNvSpPr/>
          <p:nvPr/>
        </p:nvSpPr>
        <p:spPr>
          <a:xfrm>
            <a:off x="715543" y="299167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機器學習</a:t>
            </a:r>
            <a:endParaRPr sz="2400"/>
          </a:p>
        </p:txBody>
      </p:sp>
      <p:sp>
        <p:nvSpPr>
          <p:cNvPr id="597" name="Google Shape;597;p37"/>
          <p:cNvSpPr/>
          <p:nvPr/>
        </p:nvSpPr>
        <p:spPr>
          <a:xfrm rot="-8100000">
            <a:off x="1585675" y="2517830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7"/>
          <p:cNvSpPr/>
          <p:nvPr/>
        </p:nvSpPr>
        <p:spPr>
          <a:xfrm>
            <a:off x="715543" y="21930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資料探勘</a:t>
            </a:r>
            <a:endParaRPr sz="2400"/>
          </a:p>
        </p:txBody>
      </p:sp>
      <p:sp>
        <p:nvSpPr>
          <p:cNvPr id="599" name="Google Shape;599;p37"/>
          <p:cNvSpPr/>
          <p:nvPr/>
        </p:nvSpPr>
        <p:spPr>
          <a:xfrm rot="-8100000">
            <a:off x="1585675" y="17005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7"/>
          <p:cNvSpPr/>
          <p:nvPr/>
        </p:nvSpPr>
        <p:spPr>
          <a:xfrm>
            <a:off x="715554" y="1341325"/>
            <a:ext cx="2221800" cy="67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專家系統</a:t>
            </a:r>
            <a:endParaRPr sz="2400"/>
          </a:p>
        </p:txBody>
      </p:sp>
      <p:sp>
        <p:nvSpPr>
          <p:cNvPr id="601" name="Google Shape;601;p37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38"/>
          <p:cNvPicPr preferRelativeResize="0"/>
          <p:nvPr/>
        </p:nvPicPr>
        <p:blipFill rotWithShape="1">
          <a:blip r:embed="rId3">
            <a:alphaModFix/>
          </a:blip>
          <a:srcRect b="0" l="34028" r="0" t="0"/>
          <a:stretch/>
        </p:blipFill>
        <p:spPr>
          <a:xfrm>
            <a:off x="2779550" y="1202798"/>
            <a:ext cx="3585000" cy="3640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7" name="Google Shape;607;p38"/>
          <p:cNvSpPr/>
          <p:nvPr/>
        </p:nvSpPr>
        <p:spPr>
          <a:xfrm>
            <a:off x="2779525" y="1202782"/>
            <a:ext cx="3585000" cy="36402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4000">
                <a:srgbClr val="FFFFFF">
                  <a:alpha val="0"/>
                </a:srgbClr>
              </a:gs>
              <a:gs pos="68000">
                <a:srgbClr val="FFFFFF"/>
              </a:gs>
              <a:gs pos="100000">
                <a:srgbClr val="FFFFF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08" name="Google Shape;608;p38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8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人工智慧的應用</a:t>
            </a:r>
            <a:endParaRPr/>
          </a:p>
        </p:txBody>
      </p:sp>
      <p:sp>
        <p:nvSpPr>
          <p:cNvPr id="610" name="Google Shape;610;p3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11" name="Google Shape;611;p3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8"/>
          <p:cNvSpPr/>
          <p:nvPr/>
        </p:nvSpPr>
        <p:spPr>
          <a:xfrm>
            <a:off x="1883350" y="1312550"/>
            <a:ext cx="1668900" cy="6792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教育領域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13" name="Google Shape;613;p38"/>
          <p:cNvSpPr/>
          <p:nvPr/>
        </p:nvSpPr>
        <p:spPr>
          <a:xfrm>
            <a:off x="1883350" y="4163800"/>
            <a:ext cx="1668900" cy="6792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設計領域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14" name="Google Shape;614;p38"/>
          <p:cNvSpPr/>
          <p:nvPr/>
        </p:nvSpPr>
        <p:spPr>
          <a:xfrm>
            <a:off x="5727575" y="1312550"/>
            <a:ext cx="1668900" cy="6792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產業</a:t>
            </a:r>
            <a:r>
              <a:rPr lang="zh-TW" sz="2400">
                <a:solidFill>
                  <a:srgbClr val="FFFFFF"/>
                </a:solidFill>
              </a:rPr>
              <a:t>領域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15" name="Google Shape;615;p38"/>
          <p:cNvSpPr/>
          <p:nvPr/>
        </p:nvSpPr>
        <p:spPr>
          <a:xfrm>
            <a:off x="5727575" y="4163800"/>
            <a:ext cx="1668900" cy="6792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軟體</a:t>
            </a:r>
            <a:r>
              <a:rPr lang="zh-TW" sz="2400">
                <a:solidFill>
                  <a:srgbClr val="FFFFFF"/>
                </a:solidFill>
              </a:rPr>
              <a:t>領域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16" name="Google Shape;616;p3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9"/>
          <p:cNvSpPr txBox="1"/>
          <p:nvPr>
            <p:ph idx="1" type="body"/>
          </p:nvPr>
        </p:nvSpPr>
        <p:spPr>
          <a:xfrm>
            <a:off x="715600" y="13557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9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教育領域：閱讀學習</a:t>
            </a:r>
            <a:endParaRPr/>
          </a:p>
        </p:txBody>
      </p:sp>
      <p:sp>
        <p:nvSpPr>
          <p:cNvPr id="623" name="Google Shape;623;p3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4" name="Google Shape;624;p39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陳勇汀（2011年3月）。合作式閱讀標註之知識萃取機制研究（未出版之碩士論文）。國立政治大學圖書資訊與檔案學研究所，臺北市。檢自：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http://pulipuli.blogspot.tw/2011/06/blog-post_24.html</a:t>
            </a:r>
            <a:r>
              <a:rPr lang="zh-TW"/>
              <a:t> </a:t>
            </a:r>
            <a:endParaRPr/>
          </a:p>
        </p:txBody>
      </p:sp>
      <p:pic>
        <p:nvPicPr>
          <p:cNvPr descr="D:\Desktop\My Dropbox\[2011碩士論文]\投影片\Edit-Male-User.png" id="625" name="Google Shape;62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1484312"/>
            <a:ext cx="1655762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39"/>
          <p:cNvSpPr/>
          <p:nvPr/>
        </p:nvSpPr>
        <p:spPr>
          <a:xfrm>
            <a:off x="1763712" y="2420937"/>
            <a:ext cx="1800300" cy="576300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讀者</a:t>
            </a:r>
            <a:endParaRPr/>
          </a:p>
        </p:txBody>
      </p:sp>
      <p:pic>
        <p:nvPicPr>
          <p:cNvPr id="627" name="Google Shape;627;p39"/>
          <p:cNvPicPr preferRelativeResize="0"/>
          <p:nvPr/>
        </p:nvPicPr>
        <p:blipFill rotWithShape="1">
          <a:blip r:embed="rId5">
            <a:alphaModFix/>
          </a:blip>
          <a:srcRect b="14288" l="0" r="0" t="0"/>
          <a:stretch/>
        </p:blipFill>
        <p:spPr>
          <a:xfrm>
            <a:off x="0" y="3876099"/>
            <a:ext cx="4410075" cy="25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9"/>
          <p:cNvSpPr/>
          <p:nvPr/>
        </p:nvSpPr>
        <p:spPr>
          <a:xfrm>
            <a:off x="1763713" y="3932075"/>
            <a:ext cx="1800300" cy="576358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撰寫標註</a:t>
            </a:r>
            <a:endParaRPr/>
          </a:p>
        </p:txBody>
      </p:sp>
      <p:cxnSp>
        <p:nvCxnSpPr>
          <p:cNvPr id="629" name="Google Shape;629;p39"/>
          <p:cNvCxnSpPr/>
          <p:nvPr/>
        </p:nvCxnSpPr>
        <p:spPr>
          <a:xfrm rot="5400000">
            <a:off x="2194728" y="3464673"/>
            <a:ext cx="936694" cy="1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0"/>
              </a:srgbClr>
            </a:outerShdw>
          </a:effectLst>
        </p:spPr>
      </p:cxnSp>
      <p:sp>
        <p:nvSpPr>
          <p:cNvPr id="630" name="Google Shape;630;p39"/>
          <p:cNvSpPr/>
          <p:nvPr/>
        </p:nvSpPr>
        <p:spPr>
          <a:xfrm>
            <a:off x="2484438" y="3212966"/>
            <a:ext cx="358800" cy="358836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F81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b="0" i="0" lang="zh-TW" sz="1800" u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/>
          </a:p>
        </p:txBody>
      </p:sp>
      <p:cxnSp>
        <p:nvCxnSpPr>
          <p:cNvPr id="631" name="Google Shape;631;p39"/>
          <p:cNvCxnSpPr/>
          <p:nvPr/>
        </p:nvCxnSpPr>
        <p:spPr>
          <a:xfrm>
            <a:off x="3563779" y="2997330"/>
            <a:ext cx="1728818" cy="936562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0"/>
              </a:srgbClr>
            </a:outerShdw>
          </a:effectLst>
        </p:spPr>
      </p:cxnSp>
      <p:sp>
        <p:nvSpPr>
          <p:cNvPr id="632" name="Google Shape;632;p39"/>
          <p:cNvSpPr/>
          <p:nvPr/>
        </p:nvSpPr>
        <p:spPr>
          <a:xfrm>
            <a:off x="4211450" y="3286267"/>
            <a:ext cx="360408" cy="358715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F81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b="0" i="0" lang="zh-TW" sz="1800" u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/>
          </a:p>
        </p:txBody>
      </p:sp>
      <p:cxnSp>
        <p:nvCxnSpPr>
          <p:cNvPr id="633" name="Google Shape;633;p39"/>
          <p:cNvCxnSpPr/>
          <p:nvPr/>
        </p:nvCxnSpPr>
        <p:spPr>
          <a:xfrm rot="10800000">
            <a:off x="3564036" y="2708405"/>
            <a:ext cx="2016300" cy="1495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0"/>
              </a:srgbClr>
            </a:outerShdw>
          </a:effectLst>
        </p:spPr>
      </p:cxnSp>
      <p:sp>
        <p:nvSpPr>
          <p:cNvPr id="634" name="Google Shape;634;p39"/>
          <p:cNvSpPr/>
          <p:nvPr/>
        </p:nvSpPr>
        <p:spPr>
          <a:xfrm>
            <a:off x="4427754" y="2565435"/>
            <a:ext cx="360300" cy="35874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F81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b="0" i="0" lang="zh-TW" sz="1800" u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/>
          </a:p>
        </p:txBody>
      </p:sp>
      <p:sp>
        <p:nvSpPr>
          <p:cNvPr id="635" name="Google Shape;635;p39"/>
          <p:cNvSpPr/>
          <p:nvPr/>
        </p:nvSpPr>
        <p:spPr>
          <a:xfrm>
            <a:off x="5579945" y="4149617"/>
            <a:ext cx="3312931" cy="1727263"/>
          </a:xfrm>
          <a:prstGeom prst="roundRect">
            <a:avLst>
              <a:gd fmla="val 846" name="adj"/>
            </a:avLst>
          </a:prstGeom>
          <a:solidFill>
            <a:srgbClr val="FFFFFF"/>
          </a:solidFill>
          <a:ln cap="flat" cmpd="sng" w="25400">
            <a:solidFill>
              <a:srgbClr val="F796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9"/>
          <p:cNvSpPr/>
          <p:nvPr/>
        </p:nvSpPr>
        <p:spPr>
          <a:xfrm>
            <a:off x="5292613" y="3933723"/>
            <a:ext cx="2231923" cy="576254"/>
          </a:xfrm>
          <a:prstGeom prst="roundRect">
            <a:avLst>
              <a:gd fmla="val 16667" name="adj"/>
            </a:avLst>
          </a:prstGeom>
          <a:solidFill>
            <a:srgbClr val="F79646"/>
          </a:solidFill>
          <a:ln cap="flat" cmpd="sng" w="2540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知識萃取機制</a:t>
            </a:r>
            <a:endParaRPr/>
          </a:p>
        </p:txBody>
      </p:sp>
      <p:cxnSp>
        <p:nvCxnSpPr>
          <p:cNvPr id="637" name="Google Shape;637;p39"/>
          <p:cNvCxnSpPr/>
          <p:nvPr/>
        </p:nvCxnSpPr>
        <p:spPr>
          <a:xfrm>
            <a:off x="3563862" y="4222640"/>
            <a:ext cx="1728773" cy="149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0"/>
              </a:srgbClr>
            </a:outerShdw>
          </a:effectLst>
        </p:spPr>
      </p:cxnSp>
      <p:sp>
        <p:nvSpPr>
          <p:cNvPr id="638" name="Google Shape;638;p39"/>
          <p:cNvSpPr/>
          <p:nvPr/>
        </p:nvSpPr>
        <p:spPr>
          <a:xfrm>
            <a:off x="4211549" y="4078182"/>
            <a:ext cx="360336" cy="360384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F81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b="0" i="0" lang="zh-TW" sz="1800" u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endParaRPr/>
          </a:p>
        </p:txBody>
      </p:sp>
      <p:sp>
        <p:nvSpPr>
          <p:cNvPr id="639" name="Google Shape;639;p39"/>
          <p:cNvSpPr/>
          <p:nvPr/>
        </p:nvSpPr>
        <p:spPr>
          <a:xfrm>
            <a:off x="6300655" y="4652842"/>
            <a:ext cx="1871587" cy="57625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9B5E8"/>
              </a:gs>
              <a:gs pos="35000">
                <a:srgbClr val="D9CBEE"/>
              </a:gs>
              <a:gs pos="100000">
                <a:srgbClr val="F0EAF9"/>
              </a:gs>
            </a:gsLst>
            <a:lin ang="16200038" scaled="0"/>
          </a:gradFill>
          <a:ln cap="flat" cmpd="sng" w="9525">
            <a:solidFill>
              <a:srgbClr val="7D60A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b="1" i="0" lang="zh-TW" sz="1800" u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標註分數：1.2</a:t>
            </a:r>
            <a:endParaRPr/>
          </a:p>
        </p:txBody>
      </p:sp>
      <p:sp>
        <p:nvSpPr>
          <p:cNvPr id="640" name="Google Shape;640;p39"/>
          <p:cNvSpPr txBox="1"/>
          <p:nvPr/>
        </p:nvSpPr>
        <p:spPr>
          <a:xfrm>
            <a:off x="6300440" y="5373019"/>
            <a:ext cx="1872487" cy="3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b="0" i="0" lang="zh-TW" sz="1800" u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&lt; 建議門檻分數</a:t>
            </a:r>
            <a:endParaRPr/>
          </a:p>
        </p:txBody>
      </p:sp>
      <p:sp>
        <p:nvSpPr>
          <p:cNvPr id="641" name="Google Shape;641;p39"/>
          <p:cNvSpPr/>
          <p:nvPr/>
        </p:nvSpPr>
        <p:spPr>
          <a:xfrm>
            <a:off x="5724384" y="981100"/>
            <a:ext cx="3168634" cy="1727227"/>
          </a:xfrm>
          <a:prstGeom prst="roundRect">
            <a:avLst>
              <a:gd fmla="val 846" name="adj"/>
            </a:avLst>
          </a:prstGeom>
          <a:solidFill>
            <a:srgbClr val="FFFFFF"/>
          </a:solidFill>
          <a:ln cap="flat" cmpd="sng" w="25400">
            <a:solidFill>
              <a:srgbClr val="F796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9"/>
          <p:cNvSpPr/>
          <p:nvPr/>
        </p:nvSpPr>
        <p:spPr>
          <a:xfrm>
            <a:off x="5579925" y="2421116"/>
            <a:ext cx="1656631" cy="57594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標註建議</a:t>
            </a:r>
            <a:endParaRPr/>
          </a:p>
        </p:txBody>
      </p:sp>
      <p:cxnSp>
        <p:nvCxnSpPr>
          <p:cNvPr id="643" name="Google Shape;643;p39"/>
          <p:cNvCxnSpPr/>
          <p:nvPr/>
        </p:nvCxnSpPr>
        <p:spPr>
          <a:xfrm rot="-5400000">
            <a:off x="5939488" y="3464923"/>
            <a:ext cx="936506" cy="1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0"/>
              </a:srgbClr>
            </a:outerShdw>
          </a:effectLst>
        </p:spPr>
      </p:cxnSp>
      <p:sp>
        <p:nvSpPr>
          <p:cNvPr id="644" name="Google Shape;644;p39"/>
          <p:cNvSpPr/>
          <p:nvPr/>
        </p:nvSpPr>
        <p:spPr>
          <a:xfrm>
            <a:off x="6227609" y="3357650"/>
            <a:ext cx="360372" cy="358764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F81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b="0" i="0" lang="zh-TW" sz="1800" u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/>
          </a:p>
        </p:txBody>
      </p:sp>
      <p:sp>
        <p:nvSpPr>
          <p:cNvPr id="645" name="Google Shape;645;p39"/>
          <p:cNvSpPr/>
          <p:nvPr/>
        </p:nvSpPr>
        <p:spPr>
          <a:xfrm>
            <a:off x="6372067" y="1197006"/>
            <a:ext cx="1944689" cy="43195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38" scaled="0"/>
          </a:gradFill>
          <a:ln cap="flat" cmpd="sng" w="9525">
            <a:solidFill>
              <a:srgbClr val="F6924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zh-TW" sz="2000" u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標註技巧建議</a:t>
            </a:r>
            <a:endParaRPr/>
          </a:p>
        </p:txBody>
      </p:sp>
      <p:sp>
        <p:nvSpPr>
          <p:cNvPr id="646" name="Google Shape;646;p39"/>
          <p:cNvSpPr/>
          <p:nvPr/>
        </p:nvSpPr>
        <p:spPr>
          <a:xfrm>
            <a:off x="6372067" y="1844723"/>
            <a:ext cx="1944689" cy="43195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38" scaled="0"/>
          </a:gradFill>
          <a:ln cap="flat" cmpd="sng" w="9525">
            <a:solidFill>
              <a:srgbClr val="F6924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zh-TW" sz="2000" u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優質標註推薦</a:t>
            </a:r>
            <a:endParaRPr/>
          </a:p>
        </p:txBody>
      </p:sp>
      <p:sp>
        <p:nvSpPr>
          <p:cNvPr id="647" name="Google Shape;647;p39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0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產業領域：QA問答</a:t>
            </a:r>
            <a:endParaRPr/>
          </a:p>
        </p:txBody>
      </p:sp>
      <p:sp>
        <p:nvSpPr>
          <p:cNvPr id="654" name="Google Shape;654;p4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55" name="Google Shape;6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9611"/>
            <a:ext cx="9144000" cy="4990978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40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  <p:sp>
        <p:nvSpPr>
          <p:cNvPr id="657" name="Google Shape;657;p40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陳勇汀（2024，五月29日）。文學院AI人才培育的反思。112學年度第2學期文學院「智慧人文沙龍」，新北市。</a:t>
            </a:r>
            <a:r>
              <a:rPr lang="zh-TW" u="sng">
                <a:solidFill>
                  <a:schemeClr val="hlink"/>
                </a:solidFill>
                <a:hlinkClick r:id="rId4"/>
              </a:rPr>
              <a:t>http://www.ta.tku.edu.tw/Front/news/announcement/News.aspx?id=3E%2BfAbwN8FI=&amp;Sn=850</a:t>
            </a:r>
            <a:r>
              <a:rPr lang="zh-TW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1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設計領域：虛擬形象建立</a:t>
            </a:r>
            <a:endParaRPr/>
          </a:p>
        </p:txBody>
      </p:sp>
      <p:sp>
        <p:nvSpPr>
          <p:cNvPr id="664" name="Google Shape;664;p4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65" name="Google Shape;665;p41"/>
          <p:cNvSpPr txBox="1"/>
          <p:nvPr/>
        </p:nvSpPr>
        <p:spPr>
          <a:xfrm>
            <a:off x="1047727" y="738081"/>
            <a:ext cx="7043400" cy="4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66" name="Google Shape;666;p41"/>
          <p:cNvSpPr txBox="1"/>
          <p:nvPr/>
        </p:nvSpPr>
        <p:spPr>
          <a:xfrm>
            <a:off x="1047727" y="5083586"/>
            <a:ext cx="70434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783F04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667" name="Google Shape;6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130" y="3680068"/>
            <a:ext cx="3287239" cy="2485827"/>
          </a:xfrm>
          <a:prstGeom prst="rect">
            <a:avLst/>
          </a:prstGeom>
          <a:noFill/>
          <a:ln cap="flat" cmpd="sng" w="38100">
            <a:solidFill>
              <a:srgbClr val="E5DB2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68" name="Google Shape;66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875" y="1302665"/>
            <a:ext cx="3326417" cy="2485825"/>
          </a:xfrm>
          <a:prstGeom prst="rect">
            <a:avLst/>
          </a:prstGeom>
          <a:noFill/>
          <a:ln cap="flat" cmpd="sng" w="38100">
            <a:solidFill>
              <a:srgbClr val="E5DB2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69" name="Google Shape;66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8256" y="3731401"/>
            <a:ext cx="3287239" cy="2491062"/>
          </a:xfrm>
          <a:prstGeom prst="rect">
            <a:avLst/>
          </a:prstGeom>
          <a:noFill/>
          <a:ln cap="flat" cmpd="sng" w="38100">
            <a:solidFill>
              <a:srgbClr val="E5DB2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0" name="Google Shape;67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0415" y="1247737"/>
            <a:ext cx="3402910" cy="2595670"/>
          </a:xfrm>
          <a:prstGeom prst="rect">
            <a:avLst/>
          </a:prstGeom>
          <a:noFill/>
          <a:ln cap="flat" cmpd="sng" w="38100">
            <a:solidFill>
              <a:srgbClr val="E5DB2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71" name="Google Shape;671;p41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陳勇汀（2024，五月29日）。文學院AI人才培育的反思。112學年度第2學期文學院「智慧人文沙龍」，新北市。</a:t>
            </a:r>
            <a:r>
              <a:rPr lang="zh-TW" u="sng">
                <a:solidFill>
                  <a:schemeClr val="hlink"/>
                </a:solidFill>
                <a:hlinkClick r:id="rId7"/>
              </a:rPr>
              <a:t>http://www.ta.tku.edu.tw/Front/news/announcement/News.aspx?id=3E%2BfAbwN8FI=&amp;Sn=850</a:t>
            </a:r>
            <a:r>
              <a:rPr lang="zh-TW"/>
              <a:t> </a:t>
            </a:r>
            <a:endParaRPr/>
          </a:p>
        </p:txBody>
      </p:sp>
      <p:sp>
        <p:nvSpPr>
          <p:cNvPr id="672" name="Google Shape;672;p41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2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2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軟體領域：程式寫作</a:t>
            </a:r>
            <a:endParaRPr/>
          </a:p>
        </p:txBody>
      </p:sp>
      <p:sp>
        <p:nvSpPr>
          <p:cNvPr id="679" name="Google Shape;679;p4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0" name="Google Shape;680;p42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1" name="Google Shape;681;p42"/>
          <p:cNvPicPr preferRelativeResize="0"/>
          <p:nvPr/>
        </p:nvPicPr>
        <p:blipFill rotWithShape="1">
          <a:blip r:embed="rId3">
            <a:alphaModFix/>
          </a:blip>
          <a:srcRect b="6489" l="0" r="0" t="0"/>
          <a:stretch/>
        </p:blipFill>
        <p:spPr>
          <a:xfrm>
            <a:off x="0" y="1143150"/>
            <a:ext cx="9143999" cy="5183888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2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3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3"/>
          <p:cNvSpPr txBox="1"/>
          <p:nvPr>
            <p:ph type="title"/>
          </p:nvPr>
        </p:nvSpPr>
        <p:spPr>
          <a:xfrm>
            <a:off x="5387775" y="3117150"/>
            <a:ext cx="3397200" cy="6237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zh-TW" sz="2400"/>
              <a:t>人工智慧的下一步是</a:t>
            </a:r>
            <a:endParaRPr b="0" sz="2400"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工業領域？</a:t>
            </a:r>
            <a:endParaRPr/>
          </a:p>
        </p:txBody>
      </p:sp>
      <p:sp>
        <p:nvSpPr>
          <p:cNvPr id="689" name="Google Shape;689;p4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90" name="Google Shape;690;p43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fontScale="7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Andre Yoon, &amp; Kim, K. Y. (2024, April 23). Why Large Language Models (LLMs) are the future of manufacturing. World Economic Forum.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https://www.weforum.org/agenda/2024/04/why-large-language-models-are-so-important-for-the-future-of-the-manufacturing-industry/</a:t>
            </a:r>
            <a:r>
              <a:rPr lang="zh-TW"/>
              <a:t> </a:t>
            </a:r>
            <a:endParaRPr/>
          </a:p>
        </p:txBody>
      </p:sp>
      <p:pic>
        <p:nvPicPr>
          <p:cNvPr id="691" name="Google Shape;69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275" y="1219100"/>
            <a:ext cx="4724275" cy="44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43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4" name="Google Shape;394;p29"/>
          <p:cNvSpPr txBox="1"/>
          <p:nvPr>
            <p:ph idx="4" type="subTitle"/>
          </p:nvPr>
        </p:nvSpPr>
        <p:spPr>
          <a:xfrm>
            <a:off x="46950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 b="65262" l="31170" r="28919" t="10745"/>
          <a:stretch/>
        </p:blipFill>
        <p:spPr>
          <a:xfrm>
            <a:off x="803400" y="1031575"/>
            <a:ext cx="2779200" cy="2807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6" name="Google Shape;396;p29"/>
          <p:cNvSpPr/>
          <p:nvPr/>
        </p:nvSpPr>
        <p:spPr>
          <a:xfrm>
            <a:off x="670073" y="928808"/>
            <a:ext cx="2912400" cy="2807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9"/>
          <p:cNvSpPr txBox="1"/>
          <p:nvPr/>
        </p:nvSpPr>
        <p:spPr>
          <a:xfrm>
            <a:off x="638250" y="4369350"/>
            <a:ext cx="31095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323232"/>
                </a:solidFill>
                <a:latin typeface="Gill Sans"/>
                <a:ea typeface="Gill Sans"/>
                <a:cs typeface="Gill Sans"/>
                <a:sym typeface="Gill Sans"/>
              </a:rPr>
              <a:t>淡江大學</a:t>
            </a:r>
            <a:endParaRPr sz="2000">
              <a:solidFill>
                <a:srgbClr val="32323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323232"/>
                </a:solidFill>
                <a:latin typeface="Gill Sans"/>
                <a:ea typeface="Gill Sans"/>
                <a:cs typeface="Gill Sans"/>
                <a:sym typeface="Gill Sans"/>
              </a:rPr>
              <a:t>資訊與圖書館學系</a:t>
            </a:r>
            <a:endParaRPr sz="2000">
              <a:solidFill>
                <a:srgbClr val="32323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323232"/>
                </a:solidFill>
                <a:latin typeface="Gill Sans"/>
                <a:ea typeface="Gill Sans"/>
                <a:cs typeface="Gill Sans"/>
                <a:sym typeface="Gill Sans"/>
              </a:rPr>
              <a:t>助理教授</a:t>
            </a:r>
            <a:endParaRPr sz="2000">
              <a:solidFill>
                <a:srgbClr val="32323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solidFill>
                  <a:srgbClr val="323232"/>
                </a:solidFill>
                <a:latin typeface="Gill Sans"/>
                <a:ea typeface="Gill Sans"/>
                <a:cs typeface="Gill Sans"/>
                <a:sym typeface="Gill Sans"/>
              </a:rPr>
              <a:t>陳勇汀</a:t>
            </a:r>
            <a:endParaRPr b="1" sz="4800">
              <a:solidFill>
                <a:srgbClr val="32323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900">
                <a:solidFill>
                  <a:srgbClr val="323232"/>
                </a:solidFill>
                <a:latin typeface="Gill Sans"/>
                <a:ea typeface="Gill Sans"/>
                <a:cs typeface="Gill Sans"/>
                <a:sym typeface="Gill Sans"/>
              </a:rPr>
              <a:t>(布丁布丁吃布丁)</a:t>
            </a:r>
            <a:endParaRPr b="1" sz="1900">
              <a:solidFill>
                <a:srgbClr val="32323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8" name="Google Shape;398;p29"/>
          <p:cNvSpPr txBox="1"/>
          <p:nvPr/>
        </p:nvSpPr>
        <p:spPr>
          <a:xfrm>
            <a:off x="4745350" y="3884550"/>
            <a:ext cx="3874800" cy="22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zh-TW" sz="2400">
                <a:latin typeface="Gill Sans"/>
                <a:ea typeface="Gill Sans"/>
                <a:cs typeface="Gill Sans"/>
                <a:sym typeface="Gill Sans"/>
              </a:rPr>
              <a:t>學歷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800"/>
              <a:buChar char="•"/>
            </a:pPr>
            <a:r>
              <a:rPr lang="zh-TW" sz="18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  <a:t>政治大學圖書資訊與檔案學</a:t>
            </a:r>
            <a:br>
              <a:rPr lang="zh-TW" sz="18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zh-TW" sz="18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  <a:t>研究所博士 </a:t>
            </a:r>
            <a:endParaRPr sz="1800">
              <a:solidFill>
                <a:srgbClr val="19191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Gill Sans"/>
              <a:buChar char="•"/>
            </a:pPr>
            <a:r>
              <a:rPr lang="zh-TW" sz="18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  <a:t>政治大學圖書資訊與檔案學</a:t>
            </a:r>
            <a:br>
              <a:rPr lang="zh-TW" sz="18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zh-TW" sz="18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  <a:t>研究所碩士</a:t>
            </a:r>
            <a:endParaRPr sz="1800">
              <a:solidFill>
                <a:srgbClr val="19191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91919"/>
              </a:buClr>
              <a:buSzPts val="2100"/>
              <a:buFont typeface="Gill Sans"/>
              <a:buChar char="•"/>
            </a:pPr>
            <a:r>
              <a:rPr lang="zh-TW" sz="18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  <a:t>輔仁大學圖書資訊學系學士</a:t>
            </a:r>
            <a:r>
              <a:rPr lang="zh-TW" sz="21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100">
              <a:solidFill>
                <a:srgbClr val="19191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99" name="Google Shape;399;p29"/>
          <p:cNvCxnSpPr/>
          <p:nvPr/>
        </p:nvCxnSpPr>
        <p:spPr>
          <a:xfrm>
            <a:off x="4817416" y="4295449"/>
            <a:ext cx="643800" cy="0"/>
          </a:xfrm>
          <a:prstGeom prst="straightConnector1">
            <a:avLst/>
          </a:prstGeom>
          <a:noFill/>
          <a:ln cap="flat" cmpd="sng" w="63500">
            <a:solidFill>
              <a:srgbClr val="7BCCE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0" name="Google Shape;4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922" y="2969247"/>
            <a:ext cx="915300" cy="9153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01" name="Google Shape;401;p29"/>
          <p:cNvSpPr txBox="1"/>
          <p:nvPr/>
        </p:nvSpPr>
        <p:spPr>
          <a:xfrm>
            <a:off x="4745350" y="928800"/>
            <a:ext cx="4065300" cy="22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zh-TW" sz="2400">
                <a:latin typeface="Gill Sans"/>
                <a:ea typeface="Gill Sans"/>
                <a:cs typeface="Gill Sans"/>
                <a:sym typeface="Gill Sans"/>
              </a:rPr>
              <a:t>經歷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Gill Sans"/>
              <a:buChar char="•"/>
            </a:pPr>
            <a:r>
              <a:rPr lang="zh-TW" sz="18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  <a:t>淡江資圖系助理教授</a:t>
            </a:r>
            <a:endParaRPr sz="1800">
              <a:solidFill>
                <a:srgbClr val="19191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Gill Sans"/>
              <a:buChar char="•"/>
            </a:pPr>
            <a:r>
              <a:rPr lang="zh-TW" sz="18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  <a:t>輔仁大學圖書資訊學系進修部講師</a:t>
            </a:r>
            <a:endParaRPr sz="1800">
              <a:solidFill>
                <a:srgbClr val="19191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Gill Sans"/>
              <a:buChar char="•"/>
            </a:pPr>
            <a:r>
              <a:rPr lang="zh-TW" sz="18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  <a:t>空中大學管理與資訊學系講師</a:t>
            </a:r>
            <a:endParaRPr sz="1800">
              <a:solidFill>
                <a:srgbClr val="19191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91919"/>
              </a:buClr>
              <a:buSzPts val="2100"/>
              <a:buFont typeface="Gill Sans"/>
              <a:buChar char="•"/>
            </a:pPr>
            <a:r>
              <a:rPr lang="zh-TW" sz="1800">
                <a:solidFill>
                  <a:srgbClr val="191919"/>
                </a:solidFill>
                <a:latin typeface="Gill Sans"/>
                <a:ea typeface="Gill Sans"/>
                <a:cs typeface="Gill Sans"/>
                <a:sym typeface="Gill Sans"/>
              </a:rPr>
              <a:t>BLOG「布丁布丁吃什麼？」作者</a:t>
            </a:r>
            <a:endParaRPr sz="2100">
              <a:solidFill>
                <a:srgbClr val="19191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02" name="Google Shape;402;p29"/>
          <p:cNvCxnSpPr/>
          <p:nvPr/>
        </p:nvCxnSpPr>
        <p:spPr>
          <a:xfrm>
            <a:off x="4817416" y="1339699"/>
            <a:ext cx="643800" cy="0"/>
          </a:xfrm>
          <a:prstGeom prst="straightConnector1">
            <a:avLst/>
          </a:prstGeom>
          <a:noFill/>
          <a:ln cap="flat" cmpd="sng" w="63500">
            <a:solidFill>
              <a:srgbClr val="7BCCE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人工智慧的發展</a:t>
            </a:r>
            <a:endParaRPr/>
          </a:p>
        </p:txBody>
      </p:sp>
      <p:sp>
        <p:nvSpPr>
          <p:cNvPr id="408" name="Google Shape;408;p3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9" name="Google Shape;409;p30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Ruiz, A. (2023, November 18). The History of AI. Nocode.Ai.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https://www.nocode.ai/the-history-of-ai/</a:t>
            </a:r>
            <a:r>
              <a:rPr lang="zh-TW"/>
              <a:t> </a:t>
            </a:r>
            <a:endParaRPr/>
          </a:p>
        </p:txBody>
      </p:sp>
      <p:sp>
        <p:nvSpPr>
          <p:cNvPr id="410" name="Google Shape;410;p30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  <p:pic>
        <p:nvPicPr>
          <p:cNvPr id="411" name="Google Shape;41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" y="643608"/>
            <a:ext cx="9144001" cy="369393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0"/>
          <p:cNvSpPr/>
          <p:nvPr/>
        </p:nvSpPr>
        <p:spPr>
          <a:xfrm>
            <a:off x="7090200" y="4444025"/>
            <a:ext cx="1338300" cy="8517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大型語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言模型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3" name="Google Shape;413;p30"/>
          <p:cNvSpPr/>
          <p:nvPr/>
        </p:nvSpPr>
        <p:spPr>
          <a:xfrm rot="8100000">
            <a:off x="6560400" y="4629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0"/>
          <p:cNvSpPr/>
          <p:nvPr/>
        </p:nvSpPr>
        <p:spPr>
          <a:xfrm>
            <a:off x="5521260" y="4444025"/>
            <a:ext cx="1338300" cy="8517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生成式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AI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5" name="Google Shape;415;p30"/>
          <p:cNvSpPr/>
          <p:nvPr/>
        </p:nvSpPr>
        <p:spPr>
          <a:xfrm rot="8100000">
            <a:off x="4939975" y="4629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0"/>
          <p:cNvSpPr/>
          <p:nvPr/>
        </p:nvSpPr>
        <p:spPr>
          <a:xfrm>
            <a:off x="4319820" y="4444025"/>
            <a:ext cx="970800" cy="8517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深度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學習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7" name="Google Shape;417;p30"/>
          <p:cNvSpPr/>
          <p:nvPr/>
        </p:nvSpPr>
        <p:spPr>
          <a:xfrm rot="8100000">
            <a:off x="3791050" y="4629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0"/>
          <p:cNvSpPr/>
          <p:nvPr/>
        </p:nvSpPr>
        <p:spPr>
          <a:xfrm>
            <a:off x="3118380" y="4444025"/>
            <a:ext cx="970800" cy="8517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機器學習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9" name="Google Shape;419;p30"/>
          <p:cNvSpPr/>
          <p:nvPr/>
        </p:nvSpPr>
        <p:spPr>
          <a:xfrm rot="8100000">
            <a:off x="2582900" y="4629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0"/>
          <p:cNvSpPr/>
          <p:nvPr/>
        </p:nvSpPr>
        <p:spPr>
          <a:xfrm>
            <a:off x="1916940" y="4444025"/>
            <a:ext cx="970800" cy="8517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資料探勘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21" name="Google Shape;421;p30"/>
          <p:cNvSpPr/>
          <p:nvPr/>
        </p:nvSpPr>
        <p:spPr>
          <a:xfrm rot="8100000">
            <a:off x="1386600" y="4629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0"/>
          <p:cNvSpPr/>
          <p:nvPr/>
        </p:nvSpPr>
        <p:spPr>
          <a:xfrm>
            <a:off x="715500" y="4444025"/>
            <a:ext cx="970800" cy="8517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專家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系統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Expert Systems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專家系統</a:t>
            </a:r>
            <a:endParaRPr/>
          </a:p>
        </p:txBody>
      </p:sp>
      <p:sp>
        <p:nvSpPr>
          <p:cNvPr id="429" name="Google Shape;429;p3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0" name="Google Shape;430;p31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James Y.（2017，十一月5日）。[資料分析&amp;機器學習] 第3.5講: 決策樹(Decision Tree)以及隨機森林(Random Forest)介紹。Medium。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https://rb.gy/wpk2ck</a:t>
            </a:r>
            <a:r>
              <a:rPr lang="zh-TW"/>
              <a:t> </a:t>
            </a:r>
            <a:endParaRPr/>
          </a:p>
        </p:txBody>
      </p:sp>
      <p:pic>
        <p:nvPicPr>
          <p:cNvPr id="431" name="Google Shape;4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676" y="1692337"/>
            <a:ext cx="5120874" cy="408552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1"/>
          <p:cNvSpPr/>
          <p:nvPr/>
        </p:nvSpPr>
        <p:spPr>
          <a:xfrm>
            <a:off x="715543" y="53875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大型語言模型</a:t>
            </a:r>
            <a:endParaRPr sz="2400"/>
          </a:p>
        </p:txBody>
      </p:sp>
      <p:sp>
        <p:nvSpPr>
          <p:cNvPr id="433" name="Google Shape;433;p31"/>
          <p:cNvSpPr/>
          <p:nvPr/>
        </p:nvSpPr>
        <p:spPr>
          <a:xfrm rot="-8100000">
            <a:off x="1585675" y="49332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715543" y="458892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生成式AI</a:t>
            </a:r>
            <a:endParaRPr sz="2400"/>
          </a:p>
        </p:txBody>
      </p:sp>
      <p:sp>
        <p:nvSpPr>
          <p:cNvPr id="435" name="Google Shape;435;p31"/>
          <p:cNvSpPr/>
          <p:nvPr/>
        </p:nvSpPr>
        <p:spPr>
          <a:xfrm rot="-8100000">
            <a:off x="1585675" y="4115993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715543" y="379030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深度學習</a:t>
            </a:r>
            <a:endParaRPr sz="2400"/>
          </a:p>
        </p:txBody>
      </p:sp>
      <p:sp>
        <p:nvSpPr>
          <p:cNvPr id="437" name="Google Shape;437;p31"/>
          <p:cNvSpPr/>
          <p:nvPr/>
        </p:nvSpPr>
        <p:spPr>
          <a:xfrm rot="-8100000">
            <a:off x="1585675" y="3335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1"/>
          <p:cNvSpPr/>
          <p:nvPr/>
        </p:nvSpPr>
        <p:spPr>
          <a:xfrm>
            <a:off x="715543" y="299167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機器學習</a:t>
            </a:r>
            <a:endParaRPr sz="2400"/>
          </a:p>
        </p:txBody>
      </p:sp>
      <p:sp>
        <p:nvSpPr>
          <p:cNvPr id="439" name="Google Shape;439;p31"/>
          <p:cNvSpPr/>
          <p:nvPr/>
        </p:nvSpPr>
        <p:spPr>
          <a:xfrm rot="-8100000">
            <a:off x="1585675" y="2517830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1"/>
          <p:cNvSpPr/>
          <p:nvPr/>
        </p:nvSpPr>
        <p:spPr>
          <a:xfrm>
            <a:off x="715543" y="21930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資料探勘</a:t>
            </a:r>
            <a:endParaRPr sz="2400"/>
          </a:p>
        </p:txBody>
      </p:sp>
      <p:sp>
        <p:nvSpPr>
          <p:cNvPr id="441" name="Google Shape;441;p31"/>
          <p:cNvSpPr/>
          <p:nvPr/>
        </p:nvSpPr>
        <p:spPr>
          <a:xfrm rot="-8100000">
            <a:off x="1585675" y="17005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1"/>
          <p:cNvSpPr/>
          <p:nvPr/>
        </p:nvSpPr>
        <p:spPr>
          <a:xfrm>
            <a:off x="715554" y="1341325"/>
            <a:ext cx="2221800" cy="6792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FFFFFF"/>
                </a:solidFill>
              </a:rPr>
              <a:t>專家系統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43" name="Google Shape;443;p31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2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2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Data Mining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資料探勘</a:t>
            </a:r>
            <a:endParaRPr/>
          </a:p>
        </p:txBody>
      </p:sp>
      <p:sp>
        <p:nvSpPr>
          <p:cNvPr id="450" name="Google Shape;450;p3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1" name="Google Shape;451;p32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布丁布丁吃布丁（2017，一月14日）。循序樣式探勘： 以R的arulesSequences實作。布丁布丁吃什麼？。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https://blog.pulipuli.info/2017/01/rarulessequences-sequential-pattern.html</a:t>
            </a:r>
            <a:r>
              <a:rPr lang="zh-TW"/>
              <a:t> </a:t>
            </a:r>
            <a:endParaRPr/>
          </a:p>
        </p:txBody>
      </p:sp>
      <p:pic>
        <p:nvPicPr>
          <p:cNvPr id="452" name="Google Shape;452;p32"/>
          <p:cNvPicPr preferRelativeResize="0"/>
          <p:nvPr/>
        </p:nvPicPr>
        <p:blipFill rotWithShape="1">
          <a:blip r:embed="rId4">
            <a:alphaModFix/>
          </a:blip>
          <a:srcRect b="55555" l="0" r="9297" t="0"/>
          <a:stretch/>
        </p:blipFill>
        <p:spPr>
          <a:xfrm>
            <a:off x="5076800" y="3757900"/>
            <a:ext cx="3576775" cy="2590775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53" name="Google Shape;453;p32"/>
          <p:cNvSpPr/>
          <p:nvPr/>
        </p:nvSpPr>
        <p:spPr>
          <a:xfrm>
            <a:off x="5878152" y="2224425"/>
            <a:ext cx="1726200" cy="6792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交易記錄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454" name="Google Shape;454;p32"/>
          <p:cNvPicPr preferRelativeResize="0"/>
          <p:nvPr/>
        </p:nvPicPr>
        <p:blipFill rotWithShape="1">
          <a:blip r:embed="rId5">
            <a:alphaModFix/>
          </a:blip>
          <a:srcRect b="16985" l="0" r="20854" t="21694"/>
          <a:stretch/>
        </p:blipFill>
        <p:spPr>
          <a:xfrm>
            <a:off x="3343300" y="1243675"/>
            <a:ext cx="2673725" cy="2818376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55" name="Google Shape;455;p32"/>
          <p:cNvSpPr/>
          <p:nvPr/>
        </p:nvSpPr>
        <p:spPr>
          <a:xfrm>
            <a:off x="3067750" y="5019750"/>
            <a:ext cx="2120400" cy="6792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最長序列探勘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56" name="Google Shape;456;p32"/>
          <p:cNvSpPr/>
          <p:nvPr/>
        </p:nvSpPr>
        <p:spPr>
          <a:xfrm>
            <a:off x="7355475" y="4994425"/>
            <a:ext cx="1173600" cy="52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457" name="Google Shape;457;p32"/>
          <p:cNvSpPr/>
          <p:nvPr/>
        </p:nvSpPr>
        <p:spPr>
          <a:xfrm rot="-8100000">
            <a:off x="5737635" y="3925392"/>
            <a:ext cx="691126" cy="52481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2"/>
          <p:cNvSpPr/>
          <p:nvPr/>
        </p:nvSpPr>
        <p:spPr>
          <a:xfrm>
            <a:off x="715543" y="53875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大型語言模型</a:t>
            </a:r>
            <a:endParaRPr sz="2400"/>
          </a:p>
        </p:txBody>
      </p:sp>
      <p:sp>
        <p:nvSpPr>
          <p:cNvPr id="459" name="Google Shape;459;p32"/>
          <p:cNvSpPr/>
          <p:nvPr/>
        </p:nvSpPr>
        <p:spPr>
          <a:xfrm rot="-8100000">
            <a:off x="1585675" y="49332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2"/>
          <p:cNvSpPr/>
          <p:nvPr/>
        </p:nvSpPr>
        <p:spPr>
          <a:xfrm>
            <a:off x="715543" y="458892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生成式AI</a:t>
            </a:r>
            <a:endParaRPr sz="2400"/>
          </a:p>
        </p:txBody>
      </p:sp>
      <p:sp>
        <p:nvSpPr>
          <p:cNvPr id="461" name="Google Shape;461;p32"/>
          <p:cNvSpPr/>
          <p:nvPr/>
        </p:nvSpPr>
        <p:spPr>
          <a:xfrm rot="-8100000">
            <a:off x="1585675" y="4115993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2"/>
          <p:cNvSpPr/>
          <p:nvPr/>
        </p:nvSpPr>
        <p:spPr>
          <a:xfrm>
            <a:off x="715543" y="379030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深度學習</a:t>
            </a:r>
            <a:endParaRPr sz="2400"/>
          </a:p>
        </p:txBody>
      </p:sp>
      <p:sp>
        <p:nvSpPr>
          <p:cNvPr id="463" name="Google Shape;463;p32"/>
          <p:cNvSpPr/>
          <p:nvPr/>
        </p:nvSpPr>
        <p:spPr>
          <a:xfrm rot="-8100000">
            <a:off x="1585675" y="3335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2"/>
          <p:cNvSpPr/>
          <p:nvPr/>
        </p:nvSpPr>
        <p:spPr>
          <a:xfrm>
            <a:off x="715543" y="299167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機器學習</a:t>
            </a:r>
            <a:endParaRPr sz="2400"/>
          </a:p>
        </p:txBody>
      </p:sp>
      <p:sp>
        <p:nvSpPr>
          <p:cNvPr id="465" name="Google Shape;465;p32"/>
          <p:cNvSpPr/>
          <p:nvPr/>
        </p:nvSpPr>
        <p:spPr>
          <a:xfrm rot="-8100000">
            <a:off x="1585675" y="2517830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2"/>
          <p:cNvSpPr/>
          <p:nvPr/>
        </p:nvSpPr>
        <p:spPr>
          <a:xfrm>
            <a:off x="715543" y="21930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資料探勘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67" name="Google Shape;467;p32"/>
          <p:cNvSpPr/>
          <p:nvPr/>
        </p:nvSpPr>
        <p:spPr>
          <a:xfrm rot="-8100000">
            <a:off x="1585675" y="17005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2"/>
          <p:cNvSpPr/>
          <p:nvPr/>
        </p:nvSpPr>
        <p:spPr>
          <a:xfrm>
            <a:off x="715554" y="1341325"/>
            <a:ext cx="2221800" cy="67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專家系統</a:t>
            </a:r>
            <a:endParaRPr sz="2400"/>
          </a:p>
        </p:txBody>
      </p:sp>
      <p:sp>
        <p:nvSpPr>
          <p:cNvPr id="469" name="Google Shape;469;p32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3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3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Machine Learning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機器學習 (1/2)</a:t>
            </a:r>
            <a:endParaRPr/>
          </a:p>
        </p:txBody>
      </p:sp>
      <p:sp>
        <p:nvSpPr>
          <p:cNvPr id="476" name="Google Shape;476;p3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7" name="Google Shape;477;p33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布丁布丁吃布丁（2017，十月12日）。分類與預測：貝氏網路。布丁布丁吃什麼？。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https://blog.pulipuli.info/2017/10/classification-and-prediction-bayesnet.html</a:t>
            </a:r>
            <a:r>
              <a:rPr lang="zh-TW"/>
              <a:t> </a:t>
            </a:r>
            <a:endParaRPr/>
          </a:p>
        </p:txBody>
      </p:sp>
      <p:pic>
        <p:nvPicPr>
          <p:cNvPr id="478" name="Google Shape;47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0855" y="1341325"/>
            <a:ext cx="4614002" cy="47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3"/>
          <p:cNvSpPr/>
          <p:nvPr/>
        </p:nvSpPr>
        <p:spPr>
          <a:xfrm flipH="1" rot="5400000">
            <a:off x="6209025" y="3131050"/>
            <a:ext cx="3091200" cy="524700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A86E8"/>
              </a:gs>
              <a:gs pos="100000">
                <a:srgbClr val="980000"/>
              </a:gs>
            </a:gsLst>
            <a:lin ang="0" scaled="0"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3"/>
          <p:cNvSpPr txBox="1"/>
          <p:nvPr/>
        </p:nvSpPr>
        <p:spPr>
          <a:xfrm>
            <a:off x="6796425" y="5162975"/>
            <a:ext cx="19164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4A86E8"/>
                </a:solidFill>
              </a:rPr>
              <a:t>預測結果</a:t>
            </a:r>
            <a:endParaRPr sz="2400">
              <a:solidFill>
                <a:srgbClr val="4A86E8"/>
              </a:solidFill>
            </a:endParaRPr>
          </a:p>
        </p:txBody>
      </p:sp>
      <p:sp>
        <p:nvSpPr>
          <p:cNvPr id="481" name="Google Shape;481;p33"/>
          <p:cNvSpPr txBox="1"/>
          <p:nvPr/>
        </p:nvSpPr>
        <p:spPr>
          <a:xfrm>
            <a:off x="6796425" y="1367250"/>
            <a:ext cx="19164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85200C"/>
                </a:solidFill>
              </a:rPr>
              <a:t>推理原因</a:t>
            </a:r>
            <a:endParaRPr sz="2400">
              <a:solidFill>
                <a:srgbClr val="85200C"/>
              </a:solidFill>
            </a:endParaRPr>
          </a:p>
        </p:txBody>
      </p:sp>
      <p:pic>
        <p:nvPicPr>
          <p:cNvPr descr="google spreadsheet.png" id="482" name="Google Shape;48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4391" y="1202964"/>
            <a:ext cx="1013918" cy="1309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83" name="Google Shape;483;p33"/>
          <p:cNvSpPr/>
          <p:nvPr/>
        </p:nvSpPr>
        <p:spPr>
          <a:xfrm>
            <a:off x="715543" y="53875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大型語言模型</a:t>
            </a:r>
            <a:endParaRPr sz="2400"/>
          </a:p>
        </p:txBody>
      </p:sp>
      <p:sp>
        <p:nvSpPr>
          <p:cNvPr id="484" name="Google Shape;484;p33"/>
          <p:cNvSpPr/>
          <p:nvPr/>
        </p:nvSpPr>
        <p:spPr>
          <a:xfrm rot="-8100000">
            <a:off x="1585675" y="49332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3"/>
          <p:cNvSpPr/>
          <p:nvPr/>
        </p:nvSpPr>
        <p:spPr>
          <a:xfrm>
            <a:off x="715543" y="458892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生成式AI</a:t>
            </a:r>
            <a:endParaRPr sz="2400"/>
          </a:p>
        </p:txBody>
      </p:sp>
      <p:sp>
        <p:nvSpPr>
          <p:cNvPr id="486" name="Google Shape;486;p33"/>
          <p:cNvSpPr/>
          <p:nvPr/>
        </p:nvSpPr>
        <p:spPr>
          <a:xfrm rot="-8100000">
            <a:off x="1585675" y="4115993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3"/>
          <p:cNvSpPr/>
          <p:nvPr/>
        </p:nvSpPr>
        <p:spPr>
          <a:xfrm>
            <a:off x="715543" y="379030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深度學習</a:t>
            </a:r>
            <a:endParaRPr sz="2400"/>
          </a:p>
        </p:txBody>
      </p:sp>
      <p:sp>
        <p:nvSpPr>
          <p:cNvPr id="488" name="Google Shape;488;p33"/>
          <p:cNvSpPr/>
          <p:nvPr/>
        </p:nvSpPr>
        <p:spPr>
          <a:xfrm rot="-8100000">
            <a:off x="1585675" y="3335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3"/>
          <p:cNvSpPr/>
          <p:nvPr/>
        </p:nvSpPr>
        <p:spPr>
          <a:xfrm>
            <a:off x="715543" y="299167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機器學習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90" name="Google Shape;490;p33"/>
          <p:cNvSpPr/>
          <p:nvPr/>
        </p:nvSpPr>
        <p:spPr>
          <a:xfrm rot="-8100000">
            <a:off x="1585675" y="2517830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3"/>
          <p:cNvSpPr/>
          <p:nvPr/>
        </p:nvSpPr>
        <p:spPr>
          <a:xfrm>
            <a:off x="715543" y="21930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資料探勘</a:t>
            </a:r>
            <a:endParaRPr sz="2400"/>
          </a:p>
        </p:txBody>
      </p:sp>
      <p:sp>
        <p:nvSpPr>
          <p:cNvPr id="492" name="Google Shape;492;p33"/>
          <p:cNvSpPr/>
          <p:nvPr/>
        </p:nvSpPr>
        <p:spPr>
          <a:xfrm rot="-8100000">
            <a:off x="1585675" y="17005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3"/>
          <p:cNvSpPr/>
          <p:nvPr/>
        </p:nvSpPr>
        <p:spPr>
          <a:xfrm>
            <a:off x="715554" y="1341325"/>
            <a:ext cx="2221800" cy="67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專家系統</a:t>
            </a:r>
            <a:endParaRPr sz="2400"/>
          </a:p>
        </p:txBody>
      </p:sp>
      <p:sp>
        <p:nvSpPr>
          <p:cNvPr id="494" name="Google Shape;494;p33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  <p:sp>
        <p:nvSpPr>
          <p:cNvPr id="495" name="Google Shape;495;p33"/>
          <p:cNvSpPr/>
          <p:nvPr/>
        </p:nvSpPr>
        <p:spPr>
          <a:xfrm rot="-8999891">
            <a:off x="3902040" y="2116246"/>
            <a:ext cx="539370" cy="5247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4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4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Machine Learning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機器學習 (2/2)</a:t>
            </a:r>
            <a:endParaRPr/>
          </a:p>
        </p:txBody>
      </p:sp>
      <p:sp>
        <p:nvSpPr>
          <p:cNvPr id="502" name="Google Shape;502;p3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3" name="Google Shape;503;p34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布丁布丁吃布丁（2017，九月26日）。AI能夠告訴你未來？用Weka實作多變項時間序列預測。布丁布丁吃什麼？。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https://blog.pulipuli.info/2017/09/aiweka-time-series-forecasting-with-weka.html</a:t>
            </a:r>
            <a:r>
              <a:rPr lang="zh-TW"/>
              <a:t> </a:t>
            </a:r>
            <a:endParaRPr/>
          </a:p>
        </p:txBody>
      </p:sp>
      <p:sp>
        <p:nvSpPr>
          <p:cNvPr id="504" name="Google Shape;504;p34"/>
          <p:cNvSpPr/>
          <p:nvPr/>
        </p:nvSpPr>
        <p:spPr>
          <a:xfrm>
            <a:off x="715543" y="53875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大型語言模型</a:t>
            </a:r>
            <a:endParaRPr sz="2400"/>
          </a:p>
        </p:txBody>
      </p:sp>
      <p:sp>
        <p:nvSpPr>
          <p:cNvPr id="505" name="Google Shape;505;p34"/>
          <p:cNvSpPr/>
          <p:nvPr/>
        </p:nvSpPr>
        <p:spPr>
          <a:xfrm rot="-8100000">
            <a:off x="1585675" y="49332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4"/>
          <p:cNvSpPr/>
          <p:nvPr/>
        </p:nvSpPr>
        <p:spPr>
          <a:xfrm>
            <a:off x="715543" y="458892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生成式AI</a:t>
            </a:r>
            <a:endParaRPr sz="2400"/>
          </a:p>
        </p:txBody>
      </p:sp>
      <p:sp>
        <p:nvSpPr>
          <p:cNvPr id="507" name="Google Shape;507;p34"/>
          <p:cNvSpPr/>
          <p:nvPr/>
        </p:nvSpPr>
        <p:spPr>
          <a:xfrm rot="-8100000">
            <a:off x="1585675" y="4115993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4"/>
          <p:cNvSpPr/>
          <p:nvPr/>
        </p:nvSpPr>
        <p:spPr>
          <a:xfrm>
            <a:off x="715543" y="379030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深度學習</a:t>
            </a:r>
            <a:endParaRPr sz="2400"/>
          </a:p>
        </p:txBody>
      </p:sp>
      <p:sp>
        <p:nvSpPr>
          <p:cNvPr id="509" name="Google Shape;509;p34"/>
          <p:cNvSpPr/>
          <p:nvPr/>
        </p:nvSpPr>
        <p:spPr>
          <a:xfrm rot="-8100000">
            <a:off x="1585675" y="3335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4"/>
          <p:cNvSpPr/>
          <p:nvPr/>
        </p:nvSpPr>
        <p:spPr>
          <a:xfrm>
            <a:off x="715543" y="299167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機器學習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11" name="Google Shape;511;p34"/>
          <p:cNvSpPr/>
          <p:nvPr/>
        </p:nvSpPr>
        <p:spPr>
          <a:xfrm rot="-8100000">
            <a:off x="1585675" y="2517830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4"/>
          <p:cNvSpPr/>
          <p:nvPr/>
        </p:nvSpPr>
        <p:spPr>
          <a:xfrm>
            <a:off x="715543" y="21930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資料探勘</a:t>
            </a:r>
            <a:endParaRPr sz="2400"/>
          </a:p>
        </p:txBody>
      </p:sp>
      <p:sp>
        <p:nvSpPr>
          <p:cNvPr id="513" name="Google Shape;513;p34"/>
          <p:cNvSpPr/>
          <p:nvPr/>
        </p:nvSpPr>
        <p:spPr>
          <a:xfrm rot="-8100000">
            <a:off x="1585675" y="17005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4"/>
          <p:cNvSpPr/>
          <p:nvPr/>
        </p:nvSpPr>
        <p:spPr>
          <a:xfrm>
            <a:off x="715554" y="1341325"/>
            <a:ext cx="2221800" cy="67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專家系統</a:t>
            </a:r>
            <a:endParaRPr sz="2400"/>
          </a:p>
        </p:txBody>
      </p:sp>
      <p:sp>
        <p:nvSpPr>
          <p:cNvPr id="515" name="Google Shape;515;p34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  <p:sp>
        <p:nvSpPr>
          <p:cNvPr id="516" name="Google Shape;516;p34"/>
          <p:cNvSpPr/>
          <p:nvPr/>
        </p:nvSpPr>
        <p:spPr>
          <a:xfrm>
            <a:off x="4940850" y="1350475"/>
            <a:ext cx="1751700" cy="10152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FFFFFF"/>
                </a:solidFill>
              </a:rPr>
              <a:t>periodicity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週期性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517" name="Google Shape;517;p34"/>
          <p:cNvSpPr/>
          <p:nvPr/>
        </p:nvSpPr>
        <p:spPr>
          <a:xfrm>
            <a:off x="6826850" y="1341325"/>
            <a:ext cx="1601700" cy="10335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trend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趨勢性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518" name="Google Shape;518;p34"/>
          <p:cNvSpPr/>
          <p:nvPr/>
        </p:nvSpPr>
        <p:spPr>
          <a:xfrm>
            <a:off x="3204850" y="1341325"/>
            <a:ext cx="1601700" cy="10335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lag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滯後性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519" name="Google Shape;519;p34"/>
          <p:cNvSpPr/>
          <p:nvPr/>
        </p:nvSpPr>
        <p:spPr>
          <a:xfrm>
            <a:off x="3204850" y="2590313"/>
            <a:ext cx="2221800" cy="669000"/>
          </a:xfrm>
          <a:prstGeom prst="roundRect">
            <a:avLst>
              <a:gd fmla="val 15256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週期變項 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520" name="Google Shape;520;p34"/>
          <p:cNvSpPr/>
          <p:nvPr/>
        </p:nvSpPr>
        <p:spPr>
          <a:xfrm>
            <a:off x="6206750" y="2584300"/>
            <a:ext cx="2221800" cy="681000"/>
          </a:xfrm>
          <a:prstGeom prst="roundRect">
            <a:avLst>
              <a:gd fmla="val 14419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疊加變項</a:t>
            </a:r>
            <a:endParaRPr b="1" sz="3200">
              <a:solidFill>
                <a:srgbClr val="FFFFFF"/>
              </a:solidFill>
            </a:endParaRPr>
          </a:p>
        </p:txBody>
      </p:sp>
      <p:pic>
        <p:nvPicPr>
          <p:cNvPr id="521" name="Google Shape;5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3563" y="3474775"/>
            <a:ext cx="5106275" cy="2612504"/>
          </a:xfrm>
          <a:prstGeom prst="rect">
            <a:avLst/>
          </a:prstGeom>
          <a:noFill/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2" name="Google Shape;522;p34"/>
          <p:cNvSpPr/>
          <p:nvPr/>
        </p:nvSpPr>
        <p:spPr>
          <a:xfrm>
            <a:off x="6692550" y="3617767"/>
            <a:ext cx="1372200" cy="679200"/>
          </a:xfrm>
          <a:prstGeom prst="wedgeRoundRectCallout">
            <a:avLst>
              <a:gd fmla="val -60660" name="adj1"/>
              <a:gd fmla="val 154238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FF"/>
                </a:solidFill>
              </a:rPr>
              <a:t>藍:已知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523" name="Google Shape;523;p34"/>
          <p:cNvSpPr/>
          <p:nvPr/>
        </p:nvSpPr>
        <p:spPr>
          <a:xfrm>
            <a:off x="7593075" y="4154317"/>
            <a:ext cx="1372200" cy="679200"/>
          </a:xfrm>
          <a:prstGeom prst="wedgeRoundRectCallout">
            <a:avLst>
              <a:gd fmla="val -74541" name="adj1"/>
              <a:gd fmla="val 3954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紅</a:t>
            </a:r>
            <a:r>
              <a:rPr lang="zh-TW" sz="2400">
                <a:solidFill>
                  <a:srgbClr val="FF0000"/>
                </a:solidFill>
              </a:rPr>
              <a:t>:</a:t>
            </a:r>
            <a:r>
              <a:rPr lang="zh-TW" sz="2400">
                <a:solidFill>
                  <a:srgbClr val="FF0000"/>
                </a:solidFill>
              </a:rPr>
              <a:t>預測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5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5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Deep</a:t>
            </a:r>
            <a:r>
              <a:rPr lang="zh-TW" sz="2400"/>
              <a:t> Learning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深度</a:t>
            </a:r>
            <a:r>
              <a:rPr lang="zh-TW"/>
              <a:t>學習</a:t>
            </a:r>
            <a:endParaRPr/>
          </a:p>
        </p:txBody>
      </p:sp>
      <p:sp>
        <p:nvSpPr>
          <p:cNvPr id="530" name="Google Shape;530;p3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1" name="Google Shape;531;p35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布丁布丁吃布丁（2023，七月5日）。Python中文自然語言處理動手玩。布丁布丁吃什麼？。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https://blog.pulipuli.info/2023/07/learningnatural-language-processing-with-python.html</a:t>
            </a:r>
            <a:r>
              <a:rPr lang="zh-TW"/>
              <a:t> </a:t>
            </a:r>
            <a:endParaRPr/>
          </a:p>
        </p:txBody>
      </p:sp>
      <p:pic>
        <p:nvPicPr>
          <p:cNvPr id="532" name="Google Shape;5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0075" y="3869999"/>
            <a:ext cx="3888475" cy="222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5"/>
          <p:cNvPicPr preferRelativeResize="0"/>
          <p:nvPr/>
        </p:nvPicPr>
        <p:blipFill rotWithShape="1">
          <a:blip r:embed="rId5">
            <a:alphaModFix/>
          </a:blip>
          <a:srcRect b="12997" l="0" r="3984" t="37221"/>
          <a:stretch/>
        </p:blipFill>
        <p:spPr>
          <a:xfrm>
            <a:off x="3807050" y="1169325"/>
            <a:ext cx="3406275" cy="23689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4" name="Google Shape;534;p35"/>
          <p:cNvSpPr/>
          <p:nvPr/>
        </p:nvSpPr>
        <p:spPr>
          <a:xfrm rot="5400000">
            <a:off x="6890535" y="2965644"/>
            <a:ext cx="1049400" cy="926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5" name="Google Shape;53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6824" y="1969025"/>
            <a:ext cx="1105225" cy="11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5"/>
          <p:cNvSpPr/>
          <p:nvPr/>
        </p:nvSpPr>
        <p:spPr>
          <a:xfrm>
            <a:off x="6951875" y="799275"/>
            <a:ext cx="1694700" cy="894900"/>
          </a:xfrm>
          <a:prstGeom prst="wedgeRoundRectCallout">
            <a:avLst>
              <a:gd fmla="val -14303" name="adj1"/>
              <a:gd fmla="val 97603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exend"/>
                <a:ea typeface="Lexend"/>
                <a:cs typeface="Lexend"/>
                <a:sym typeface="Lexend"/>
              </a:rPr>
              <a:t>預訓練模型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latin typeface="Lexend"/>
                <a:ea typeface="Lexend"/>
                <a:cs typeface="Lexend"/>
                <a:sym typeface="Lexend"/>
              </a:rPr>
              <a:t>USE</a:t>
            </a:r>
            <a:endParaRPr b="1"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7" name="Google Shape;537;p35"/>
          <p:cNvSpPr/>
          <p:nvPr/>
        </p:nvSpPr>
        <p:spPr>
          <a:xfrm>
            <a:off x="715543" y="53875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大型語言模型</a:t>
            </a:r>
            <a:endParaRPr sz="2400"/>
          </a:p>
        </p:txBody>
      </p:sp>
      <p:sp>
        <p:nvSpPr>
          <p:cNvPr id="538" name="Google Shape;538;p35"/>
          <p:cNvSpPr/>
          <p:nvPr/>
        </p:nvSpPr>
        <p:spPr>
          <a:xfrm rot="-8100000">
            <a:off x="1585675" y="49332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5"/>
          <p:cNvSpPr/>
          <p:nvPr/>
        </p:nvSpPr>
        <p:spPr>
          <a:xfrm>
            <a:off x="715543" y="458892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生成式AI</a:t>
            </a:r>
            <a:endParaRPr sz="2400"/>
          </a:p>
        </p:txBody>
      </p:sp>
      <p:sp>
        <p:nvSpPr>
          <p:cNvPr id="540" name="Google Shape;540;p35"/>
          <p:cNvSpPr/>
          <p:nvPr/>
        </p:nvSpPr>
        <p:spPr>
          <a:xfrm rot="-8100000">
            <a:off x="1585675" y="4115993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5"/>
          <p:cNvSpPr/>
          <p:nvPr/>
        </p:nvSpPr>
        <p:spPr>
          <a:xfrm>
            <a:off x="715543" y="379030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深度學習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42" name="Google Shape;542;p35"/>
          <p:cNvSpPr/>
          <p:nvPr/>
        </p:nvSpPr>
        <p:spPr>
          <a:xfrm rot="-8100000">
            <a:off x="1585675" y="3335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5"/>
          <p:cNvSpPr/>
          <p:nvPr/>
        </p:nvSpPr>
        <p:spPr>
          <a:xfrm>
            <a:off x="715543" y="299167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機器學習</a:t>
            </a:r>
            <a:endParaRPr sz="2400"/>
          </a:p>
        </p:txBody>
      </p:sp>
      <p:sp>
        <p:nvSpPr>
          <p:cNvPr id="544" name="Google Shape;544;p35"/>
          <p:cNvSpPr/>
          <p:nvPr/>
        </p:nvSpPr>
        <p:spPr>
          <a:xfrm rot="-8100000">
            <a:off x="1585675" y="2517830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5"/>
          <p:cNvSpPr/>
          <p:nvPr/>
        </p:nvSpPr>
        <p:spPr>
          <a:xfrm>
            <a:off x="715543" y="21930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資料探勘</a:t>
            </a:r>
            <a:endParaRPr sz="2400"/>
          </a:p>
        </p:txBody>
      </p:sp>
      <p:sp>
        <p:nvSpPr>
          <p:cNvPr id="546" name="Google Shape;546;p35"/>
          <p:cNvSpPr/>
          <p:nvPr/>
        </p:nvSpPr>
        <p:spPr>
          <a:xfrm rot="-8100000">
            <a:off x="1585675" y="17005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5"/>
          <p:cNvSpPr/>
          <p:nvPr/>
        </p:nvSpPr>
        <p:spPr>
          <a:xfrm>
            <a:off x="715554" y="1341325"/>
            <a:ext cx="2221800" cy="67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專家系統</a:t>
            </a:r>
            <a:endParaRPr sz="2400"/>
          </a:p>
        </p:txBody>
      </p:sp>
      <p:sp>
        <p:nvSpPr>
          <p:cNvPr id="548" name="Google Shape;548;p35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  <p:sp>
        <p:nvSpPr>
          <p:cNvPr id="549" name="Google Shape;549;p35"/>
          <p:cNvSpPr/>
          <p:nvPr/>
        </p:nvSpPr>
        <p:spPr>
          <a:xfrm>
            <a:off x="5162925" y="4248600"/>
            <a:ext cx="1923900" cy="110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50" name="Google Shape;550;p35"/>
          <p:cNvSpPr/>
          <p:nvPr/>
        </p:nvSpPr>
        <p:spPr>
          <a:xfrm>
            <a:off x="3253075" y="4562378"/>
            <a:ext cx="1372200" cy="952200"/>
          </a:xfrm>
          <a:prstGeom prst="wedgeRoundRectCallout">
            <a:avLst>
              <a:gd fmla="val 94707" name="adj1"/>
              <a:gd fmla="val -13884" name="adj2"/>
              <a:gd fmla="val 0" name="adj3"/>
            </a:avLst>
          </a:prstGeom>
          <a:solidFill>
            <a:srgbClr val="9900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相似語意的文本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6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6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/>
              <a:t>Generative AI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生成式AI</a:t>
            </a:r>
            <a:endParaRPr/>
          </a:p>
        </p:txBody>
      </p:sp>
      <p:sp>
        <p:nvSpPr>
          <p:cNvPr id="557" name="Google Shape;557;p3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58" name="Google Shape;558;p36"/>
          <p:cNvPicPr preferRelativeResize="0"/>
          <p:nvPr/>
        </p:nvPicPr>
        <p:blipFill rotWithShape="1">
          <a:blip r:embed="rId3">
            <a:alphaModFix/>
          </a:blip>
          <a:srcRect b="0" l="0" r="10666" t="0"/>
          <a:stretch/>
        </p:blipFill>
        <p:spPr>
          <a:xfrm>
            <a:off x="3264990" y="1955675"/>
            <a:ext cx="5353394" cy="3558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9" name="Google Shape;559;p36"/>
          <p:cNvGrpSpPr/>
          <p:nvPr/>
        </p:nvGrpSpPr>
        <p:grpSpPr>
          <a:xfrm>
            <a:off x="4466587" y="1341325"/>
            <a:ext cx="2950200" cy="794700"/>
            <a:chOff x="4865324" y="1341325"/>
            <a:chExt cx="2950200" cy="794700"/>
          </a:xfrm>
        </p:grpSpPr>
        <p:sp>
          <p:nvSpPr>
            <p:cNvPr id="560" name="Google Shape;560;p36"/>
            <p:cNvSpPr/>
            <p:nvPr/>
          </p:nvSpPr>
          <p:spPr>
            <a:xfrm>
              <a:off x="4865324" y="1341325"/>
              <a:ext cx="2950200" cy="794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18497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/>
            </a:p>
          </p:txBody>
        </p:sp>
        <p:pic>
          <p:nvPicPr>
            <p:cNvPr id="561" name="Google Shape;561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31461" y="1460615"/>
              <a:ext cx="2417925" cy="556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2" name="Google Shape;562;p36"/>
          <p:cNvSpPr/>
          <p:nvPr/>
        </p:nvSpPr>
        <p:spPr>
          <a:xfrm>
            <a:off x="715543" y="53875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大型語言模型</a:t>
            </a:r>
            <a:endParaRPr sz="2400"/>
          </a:p>
        </p:txBody>
      </p:sp>
      <p:sp>
        <p:nvSpPr>
          <p:cNvPr id="563" name="Google Shape;563;p36"/>
          <p:cNvSpPr/>
          <p:nvPr/>
        </p:nvSpPr>
        <p:spPr>
          <a:xfrm rot="-8100000">
            <a:off x="1585675" y="49332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6"/>
          <p:cNvSpPr/>
          <p:nvPr/>
        </p:nvSpPr>
        <p:spPr>
          <a:xfrm>
            <a:off x="715543" y="458892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生成式AI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5" name="Google Shape;565;p36"/>
          <p:cNvSpPr/>
          <p:nvPr/>
        </p:nvSpPr>
        <p:spPr>
          <a:xfrm rot="-8100000">
            <a:off x="1585675" y="4115993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6"/>
          <p:cNvSpPr/>
          <p:nvPr/>
        </p:nvSpPr>
        <p:spPr>
          <a:xfrm>
            <a:off x="715543" y="379030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深度學習</a:t>
            </a:r>
            <a:endParaRPr sz="2400"/>
          </a:p>
        </p:txBody>
      </p:sp>
      <p:sp>
        <p:nvSpPr>
          <p:cNvPr id="567" name="Google Shape;567;p36"/>
          <p:cNvSpPr/>
          <p:nvPr/>
        </p:nvSpPr>
        <p:spPr>
          <a:xfrm rot="-8100000">
            <a:off x="1585675" y="333510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6"/>
          <p:cNvSpPr/>
          <p:nvPr/>
        </p:nvSpPr>
        <p:spPr>
          <a:xfrm>
            <a:off x="715543" y="2991675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機器學習</a:t>
            </a:r>
            <a:endParaRPr sz="2400"/>
          </a:p>
        </p:txBody>
      </p:sp>
      <p:sp>
        <p:nvSpPr>
          <p:cNvPr id="569" name="Google Shape;569;p36"/>
          <p:cNvSpPr/>
          <p:nvPr/>
        </p:nvSpPr>
        <p:spPr>
          <a:xfrm rot="-8100000">
            <a:off x="1585675" y="2517830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6"/>
          <p:cNvSpPr/>
          <p:nvPr/>
        </p:nvSpPr>
        <p:spPr>
          <a:xfrm>
            <a:off x="715543" y="2193050"/>
            <a:ext cx="22218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資料探勘</a:t>
            </a:r>
            <a:endParaRPr sz="2400"/>
          </a:p>
        </p:txBody>
      </p:sp>
      <p:sp>
        <p:nvSpPr>
          <p:cNvPr id="571" name="Google Shape;571;p36"/>
          <p:cNvSpPr/>
          <p:nvPr/>
        </p:nvSpPr>
        <p:spPr>
          <a:xfrm rot="-8100000">
            <a:off x="1585675" y="1700555"/>
            <a:ext cx="481540" cy="48154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6"/>
          <p:cNvSpPr/>
          <p:nvPr/>
        </p:nvSpPr>
        <p:spPr>
          <a:xfrm>
            <a:off x="715554" y="1341325"/>
            <a:ext cx="2221800" cy="67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專家系統</a:t>
            </a:r>
            <a:endParaRPr sz="2400"/>
          </a:p>
        </p:txBody>
      </p:sp>
      <p:sp>
        <p:nvSpPr>
          <p:cNvPr id="573" name="Google Shape;573;p36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 2024</a:t>
            </a:r>
            <a:endParaRPr/>
          </a:p>
        </p:txBody>
      </p:sp>
      <p:sp>
        <p:nvSpPr>
          <p:cNvPr id="574" name="Google Shape;574;p36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陳勇汀（2024，五月29日）。文學院AI人才培育的反思。112學年度第2學期文學院「智慧人文沙龍」，新北市。</a:t>
            </a:r>
            <a:r>
              <a:rPr lang="zh-TW" u="sng">
                <a:solidFill>
                  <a:schemeClr val="hlink"/>
                </a:solidFill>
                <a:hlinkClick r:id="rId5"/>
              </a:rPr>
              <a:t>http://www.ta.tku.edu.tw/Front/news/announcement/News.aspx?id=3E%2BfAbwN8FI=&amp;Sn=850</a:t>
            </a:r>
            <a:r>
              <a:rPr lang="zh-TW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usiness Negotiation Workshop by Slidesgo">
  <a:themeElements>
    <a:clrScheme name="Simple Light">
      <a:dk1>
        <a:srgbClr val="000000"/>
      </a:dk1>
      <a:lt1>
        <a:srgbClr val="F9F3DC"/>
      </a:lt1>
      <a:dk2>
        <a:srgbClr val="E5DB29"/>
      </a:dk2>
      <a:lt2>
        <a:srgbClr val="BDC5FF"/>
      </a:lt2>
      <a:accent1>
        <a:srgbClr val="ED8EBC"/>
      </a:accent1>
      <a:accent2>
        <a:srgbClr val="00CE7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